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slideLayouts/slideLayout26.xml" ContentType="application/vnd.openxmlformats-officedocument.presentationml.slideLayout+xml"/>
  <Override PartName="/ppt/theme/theme5.xml" ContentType="application/vnd.openxmlformats-officedocument.theme+xml"/>
  <Override PartName="/ppt/tags/tag54.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6.xml" ContentType="application/vnd.openxmlformats-officedocument.them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slideLayouts/slideLayout30.xml" ContentType="application/vnd.openxmlformats-officedocument.presentationml.slideLayout+xml"/>
  <Override PartName="/ppt/theme/theme7.xml" ContentType="application/vnd.openxmlformats-officedocument.them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slideLayouts/slideLayout31.xml" ContentType="application/vnd.openxmlformats-officedocument.presentationml.slideLayout+xml"/>
  <Override PartName="/ppt/theme/theme8.xml" ContentType="application/vnd.openxmlformats-officedocument.theme+xml"/>
  <Override PartName="/ppt/tags/tag73.xml" ContentType="application/vnd.openxmlformats-officedocument.presentationml.tags+xml"/>
  <Override PartName="/ppt/tags/tag74.xml" ContentType="application/vnd.openxmlformats-officedocument.presentationml.tags+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9.xml" ContentType="application/vnd.openxmlformats-officedocument.theme+xml"/>
  <Override PartName="/ppt/slideLayouts/slideLayout34.xml" ContentType="application/vnd.openxmlformats-officedocument.presentationml.slideLayout+xml"/>
  <Override PartName="/ppt/theme/theme10.xml" ContentType="application/vnd.openxmlformats-officedocument.them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slideLayouts/slideLayout35.xml" ContentType="application/vnd.openxmlformats-officedocument.presentationml.slideLayout+xml"/>
  <Override PartName="/ppt/theme/theme11.xml" ContentType="application/vnd.openxmlformats-officedocument.theme+xml"/>
  <Override PartName="/ppt/tags/tag78.xml" ContentType="application/vnd.openxmlformats-officedocument.presentationml.tags+xml"/>
  <Override PartName="/ppt/theme/theme12.xml" ContentType="application/vnd.openxmlformats-officedocument.theme+xml"/>
  <Override PartName="/ppt/theme/theme13.xml" ContentType="application/vnd.openxmlformats-officedocument.them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notesSlides/notesSlide1.xml" ContentType="application/vnd.openxmlformats-officedocument.presentationml.notesSlide+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709" r:id="rId2"/>
    <p:sldMasterId id="2147483676" r:id="rId3"/>
    <p:sldMasterId id="2147483679" r:id="rId4"/>
    <p:sldMasterId id="2147483681" r:id="rId5"/>
    <p:sldMasterId id="2147483683" r:id="rId6"/>
    <p:sldMasterId id="2147483687" r:id="rId7"/>
    <p:sldMasterId id="2147483689" r:id="rId8"/>
    <p:sldMasterId id="2147483691" r:id="rId9"/>
    <p:sldMasterId id="2147483694" r:id="rId10"/>
    <p:sldMasterId id="2147483700" r:id="rId11"/>
  </p:sldMasterIdLst>
  <p:notesMasterIdLst>
    <p:notesMasterId r:id="rId119"/>
  </p:notesMasterIdLst>
  <p:handoutMasterIdLst>
    <p:handoutMasterId r:id="rId120"/>
  </p:handoutMasterIdLst>
  <p:sldIdLst>
    <p:sldId id="301" r:id="rId12"/>
    <p:sldId id="276" r:id="rId13"/>
    <p:sldId id="277" r:id="rId14"/>
    <p:sldId id="294" r:id="rId15"/>
    <p:sldId id="279" r:id="rId16"/>
    <p:sldId id="296" r:id="rId17"/>
    <p:sldId id="280" r:id="rId18"/>
    <p:sldId id="297" r:id="rId19"/>
    <p:sldId id="281" r:id="rId20"/>
    <p:sldId id="298" r:id="rId21"/>
    <p:sldId id="299" r:id="rId22"/>
    <p:sldId id="340" r:id="rId23"/>
    <p:sldId id="300" r:id="rId24"/>
    <p:sldId id="282" r:id="rId25"/>
    <p:sldId id="303" r:id="rId26"/>
    <p:sldId id="304" r:id="rId27"/>
    <p:sldId id="305" r:id="rId28"/>
    <p:sldId id="306" r:id="rId29"/>
    <p:sldId id="307" r:id="rId30"/>
    <p:sldId id="308" r:id="rId31"/>
    <p:sldId id="309" r:id="rId32"/>
    <p:sldId id="311" r:id="rId33"/>
    <p:sldId id="312" r:id="rId34"/>
    <p:sldId id="313" r:id="rId35"/>
    <p:sldId id="338" r:id="rId36"/>
    <p:sldId id="314" r:id="rId37"/>
    <p:sldId id="341" r:id="rId38"/>
    <p:sldId id="316" r:id="rId39"/>
    <p:sldId id="317" r:id="rId40"/>
    <p:sldId id="318" r:id="rId41"/>
    <p:sldId id="319" r:id="rId42"/>
    <p:sldId id="320" r:id="rId43"/>
    <p:sldId id="321" r:id="rId44"/>
    <p:sldId id="322" r:id="rId45"/>
    <p:sldId id="323" r:id="rId46"/>
    <p:sldId id="339" r:id="rId47"/>
    <p:sldId id="324" r:id="rId48"/>
    <p:sldId id="325" r:id="rId49"/>
    <p:sldId id="326" r:id="rId50"/>
    <p:sldId id="327" r:id="rId51"/>
    <p:sldId id="329" r:id="rId52"/>
    <p:sldId id="343" r:id="rId53"/>
    <p:sldId id="344" r:id="rId54"/>
    <p:sldId id="345" r:id="rId55"/>
    <p:sldId id="346" r:id="rId56"/>
    <p:sldId id="347" r:id="rId57"/>
    <p:sldId id="348" r:id="rId58"/>
    <p:sldId id="349" r:id="rId59"/>
    <p:sldId id="350" r:id="rId60"/>
    <p:sldId id="351" r:id="rId61"/>
    <p:sldId id="352" r:id="rId62"/>
    <p:sldId id="353" r:id="rId63"/>
    <p:sldId id="354" r:id="rId64"/>
    <p:sldId id="355" r:id="rId65"/>
    <p:sldId id="356" r:id="rId66"/>
    <p:sldId id="357" r:id="rId67"/>
    <p:sldId id="358" r:id="rId68"/>
    <p:sldId id="359" r:id="rId69"/>
    <p:sldId id="360" r:id="rId70"/>
    <p:sldId id="361" r:id="rId71"/>
    <p:sldId id="362" r:id="rId72"/>
    <p:sldId id="363" r:id="rId73"/>
    <p:sldId id="364" r:id="rId74"/>
    <p:sldId id="331" r:id="rId75"/>
    <p:sldId id="332" r:id="rId76"/>
    <p:sldId id="333" r:id="rId77"/>
    <p:sldId id="336" r:id="rId78"/>
    <p:sldId id="337" r:id="rId79"/>
    <p:sldId id="334" r:id="rId80"/>
    <p:sldId id="335" r:id="rId81"/>
    <p:sldId id="365" r:id="rId82"/>
    <p:sldId id="366" r:id="rId83"/>
    <p:sldId id="330" r:id="rId84"/>
    <p:sldId id="342" r:id="rId85"/>
    <p:sldId id="367" r:id="rId86"/>
    <p:sldId id="393" r:id="rId87"/>
    <p:sldId id="369" r:id="rId88"/>
    <p:sldId id="370" r:id="rId89"/>
    <p:sldId id="394" r:id="rId90"/>
    <p:sldId id="371" r:id="rId91"/>
    <p:sldId id="395" r:id="rId92"/>
    <p:sldId id="372" r:id="rId93"/>
    <p:sldId id="396" r:id="rId94"/>
    <p:sldId id="373" r:id="rId95"/>
    <p:sldId id="374" r:id="rId96"/>
    <p:sldId id="375" r:id="rId97"/>
    <p:sldId id="377" r:id="rId98"/>
    <p:sldId id="378" r:id="rId99"/>
    <p:sldId id="379" r:id="rId100"/>
    <p:sldId id="397" r:id="rId101"/>
    <p:sldId id="398" r:id="rId102"/>
    <p:sldId id="380" r:id="rId103"/>
    <p:sldId id="399" r:id="rId104"/>
    <p:sldId id="381" r:id="rId105"/>
    <p:sldId id="382" r:id="rId106"/>
    <p:sldId id="383" r:id="rId107"/>
    <p:sldId id="384" r:id="rId108"/>
    <p:sldId id="385" r:id="rId109"/>
    <p:sldId id="386" r:id="rId110"/>
    <p:sldId id="400" r:id="rId111"/>
    <p:sldId id="387" r:id="rId112"/>
    <p:sldId id="388" r:id="rId113"/>
    <p:sldId id="389" r:id="rId114"/>
    <p:sldId id="390" r:id="rId115"/>
    <p:sldId id="391" r:id="rId116"/>
    <p:sldId id="392" r:id="rId117"/>
    <p:sldId id="401" r:id="rId118"/>
  </p:sldIdLst>
  <p:sldSz cx="9144000" cy="6858000" type="screen4x3"/>
  <p:notesSz cx="7010400" cy="9296400"/>
  <p:custDataLst>
    <p:tags r:id="rId121"/>
  </p:custDataLst>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719">
          <p15:clr>
            <a:srgbClr val="A4A3A4"/>
          </p15:clr>
        </p15:guide>
        <p15:guide id="2" pos="24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707173"/>
    <a:srgbClr val="0000FF"/>
    <a:srgbClr val="3333CC"/>
    <a:srgbClr val="0066FF"/>
    <a:srgbClr val="000000"/>
    <a:srgbClr val="E0E1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80" autoAdjust="0"/>
    <p:restoredTop sz="99626" autoAdjust="0"/>
  </p:normalViewPr>
  <p:slideViewPr>
    <p:cSldViewPr snapToGrid="0" snapToObjects="1" showGuides="1">
      <p:cViewPr varScale="1">
        <p:scale>
          <a:sx n="114" d="100"/>
          <a:sy n="114" d="100"/>
        </p:scale>
        <p:origin x="1296" y="108"/>
      </p:cViewPr>
      <p:guideLst>
        <p:guide orient="horz" pos="719"/>
        <p:guide pos="246"/>
      </p:guideLst>
    </p:cSldViewPr>
  </p:slideViewPr>
  <p:notesTextViewPr>
    <p:cViewPr>
      <p:scale>
        <a:sx n="100" d="100"/>
        <a:sy n="100" d="100"/>
      </p:scale>
      <p:origin x="0" y="0"/>
    </p:cViewPr>
  </p:notesTextViewPr>
  <p:sorterViewPr>
    <p:cViewPr>
      <p:scale>
        <a:sx n="100" d="100"/>
        <a:sy n="100" d="100"/>
      </p:scale>
      <p:origin x="0" y="15624"/>
    </p:cViewPr>
  </p:sorterViewPr>
  <p:notesViewPr>
    <p:cSldViewPr snapToGrid="0" snapToObjects="1"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5.xml"/><Relationship Id="rId117" Type="http://schemas.openxmlformats.org/officeDocument/2006/relationships/slide" Target="slides/slide106.xml"/><Relationship Id="rId21" Type="http://schemas.openxmlformats.org/officeDocument/2006/relationships/slide" Target="slides/slide10.xml"/><Relationship Id="rId42" Type="http://schemas.openxmlformats.org/officeDocument/2006/relationships/slide" Target="slides/slide31.xml"/><Relationship Id="rId47" Type="http://schemas.openxmlformats.org/officeDocument/2006/relationships/slide" Target="slides/slide36.xml"/><Relationship Id="rId63" Type="http://schemas.openxmlformats.org/officeDocument/2006/relationships/slide" Target="slides/slide52.xml"/><Relationship Id="rId68" Type="http://schemas.openxmlformats.org/officeDocument/2006/relationships/slide" Target="slides/slide57.xml"/><Relationship Id="rId84" Type="http://schemas.openxmlformats.org/officeDocument/2006/relationships/slide" Target="slides/slide73.xml"/><Relationship Id="rId89" Type="http://schemas.openxmlformats.org/officeDocument/2006/relationships/slide" Target="slides/slide78.xml"/><Relationship Id="rId112" Type="http://schemas.openxmlformats.org/officeDocument/2006/relationships/slide" Target="slides/slide101.xml"/><Relationship Id="rId16" Type="http://schemas.openxmlformats.org/officeDocument/2006/relationships/slide" Target="slides/slide5.xml"/><Relationship Id="rId107" Type="http://schemas.openxmlformats.org/officeDocument/2006/relationships/slide" Target="slides/slide96.xml"/><Relationship Id="rId11" Type="http://schemas.openxmlformats.org/officeDocument/2006/relationships/slideMaster" Target="slideMasters/slideMaster11.xml"/><Relationship Id="rId32" Type="http://schemas.openxmlformats.org/officeDocument/2006/relationships/slide" Target="slides/slide21.xml"/><Relationship Id="rId37" Type="http://schemas.openxmlformats.org/officeDocument/2006/relationships/slide" Target="slides/slide26.xml"/><Relationship Id="rId53" Type="http://schemas.openxmlformats.org/officeDocument/2006/relationships/slide" Target="slides/slide42.xml"/><Relationship Id="rId58" Type="http://schemas.openxmlformats.org/officeDocument/2006/relationships/slide" Target="slides/slide47.xml"/><Relationship Id="rId74" Type="http://schemas.openxmlformats.org/officeDocument/2006/relationships/slide" Target="slides/slide63.xml"/><Relationship Id="rId79" Type="http://schemas.openxmlformats.org/officeDocument/2006/relationships/slide" Target="slides/slide68.xml"/><Relationship Id="rId102" Type="http://schemas.openxmlformats.org/officeDocument/2006/relationships/slide" Target="slides/slide91.xml"/><Relationship Id="rId123"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0.xml"/><Relationship Id="rId82" Type="http://schemas.openxmlformats.org/officeDocument/2006/relationships/slide" Target="slides/slide71.xml"/><Relationship Id="rId90" Type="http://schemas.openxmlformats.org/officeDocument/2006/relationships/slide" Target="slides/slide79.xml"/><Relationship Id="rId95" Type="http://schemas.openxmlformats.org/officeDocument/2006/relationships/slide" Target="slides/slide84.xml"/><Relationship Id="rId19" Type="http://schemas.openxmlformats.org/officeDocument/2006/relationships/slide" Target="slides/slide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slide" Target="slides/slide58.xml"/><Relationship Id="rId77" Type="http://schemas.openxmlformats.org/officeDocument/2006/relationships/slide" Target="slides/slide66.xml"/><Relationship Id="rId100" Type="http://schemas.openxmlformats.org/officeDocument/2006/relationships/slide" Target="slides/slide89.xml"/><Relationship Id="rId105" Type="http://schemas.openxmlformats.org/officeDocument/2006/relationships/slide" Target="slides/slide94.xml"/><Relationship Id="rId113" Type="http://schemas.openxmlformats.org/officeDocument/2006/relationships/slide" Target="slides/slide102.xml"/><Relationship Id="rId118" Type="http://schemas.openxmlformats.org/officeDocument/2006/relationships/slide" Target="slides/slide107.xml"/><Relationship Id="rId8" Type="http://schemas.openxmlformats.org/officeDocument/2006/relationships/slideMaster" Target="slideMasters/slideMaster8.xml"/><Relationship Id="rId51" Type="http://schemas.openxmlformats.org/officeDocument/2006/relationships/slide" Target="slides/slide40.xml"/><Relationship Id="rId72" Type="http://schemas.openxmlformats.org/officeDocument/2006/relationships/slide" Target="slides/slide61.xml"/><Relationship Id="rId80" Type="http://schemas.openxmlformats.org/officeDocument/2006/relationships/slide" Target="slides/slide69.xml"/><Relationship Id="rId85" Type="http://schemas.openxmlformats.org/officeDocument/2006/relationships/slide" Target="slides/slide74.xml"/><Relationship Id="rId93" Type="http://schemas.openxmlformats.org/officeDocument/2006/relationships/slide" Target="slides/slide82.xml"/><Relationship Id="rId98" Type="http://schemas.openxmlformats.org/officeDocument/2006/relationships/slide" Target="slides/slide87.xml"/><Relationship Id="rId121" Type="http://schemas.openxmlformats.org/officeDocument/2006/relationships/tags" Target="tags/tag1.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103" Type="http://schemas.openxmlformats.org/officeDocument/2006/relationships/slide" Target="slides/slide92.xml"/><Relationship Id="rId108" Type="http://schemas.openxmlformats.org/officeDocument/2006/relationships/slide" Target="slides/slide97.xml"/><Relationship Id="rId116" Type="http://schemas.openxmlformats.org/officeDocument/2006/relationships/slide" Target="slides/slide105.xml"/><Relationship Id="rId124" Type="http://schemas.openxmlformats.org/officeDocument/2006/relationships/theme" Target="theme/theme1.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slide" Target="slides/slide59.xml"/><Relationship Id="rId75" Type="http://schemas.openxmlformats.org/officeDocument/2006/relationships/slide" Target="slides/slide64.xml"/><Relationship Id="rId83" Type="http://schemas.openxmlformats.org/officeDocument/2006/relationships/slide" Target="slides/slide72.xml"/><Relationship Id="rId88" Type="http://schemas.openxmlformats.org/officeDocument/2006/relationships/slide" Target="slides/slide77.xml"/><Relationship Id="rId91" Type="http://schemas.openxmlformats.org/officeDocument/2006/relationships/slide" Target="slides/slide80.xml"/><Relationship Id="rId96" Type="http://schemas.openxmlformats.org/officeDocument/2006/relationships/slide" Target="slides/slide85.xml"/><Relationship Id="rId111" Type="http://schemas.openxmlformats.org/officeDocument/2006/relationships/slide" Target="slides/slide100.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106" Type="http://schemas.openxmlformats.org/officeDocument/2006/relationships/slide" Target="slides/slide95.xml"/><Relationship Id="rId114" Type="http://schemas.openxmlformats.org/officeDocument/2006/relationships/slide" Target="slides/slide103.xml"/><Relationship Id="rId119" Type="http://schemas.openxmlformats.org/officeDocument/2006/relationships/notesMaster" Target="notesMasters/notesMaster1.xml"/><Relationship Id="rId10" Type="http://schemas.openxmlformats.org/officeDocument/2006/relationships/slideMaster" Target="slideMasters/slideMaster10.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73" Type="http://schemas.openxmlformats.org/officeDocument/2006/relationships/slide" Target="slides/slide62.xml"/><Relationship Id="rId78" Type="http://schemas.openxmlformats.org/officeDocument/2006/relationships/slide" Target="slides/slide67.xml"/><Relationship Id="rId81" Type="http://schemas.openxmlformats.org/officeDocument/2006/relationships/slide" Target="slides/slide70.xml"/><Relationship Id="rId86" Type="http://schemas.openxmlformats.org/officeDocument/2006/relationships/slide" Target="slides/slide75.xml"/><Relationship Id="rId94" Type="http://schemas.openxmlformats.org/officeDocument/2006/relationships/slide" Target="slides/slide83.xml"/><Relationship Id="rId99" Type="http://schemas.openxmlformats.org/officeDocument/2006/relationships/slide" Target="slides/slide88.xml"/><Relationship Id="rId101" Type="http://schemas.openxmlformats.org/officeDocument/2006/relationships/slide" Target="slides/slide90.xml"/><Relationship Id="rId12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2.xml"/><Relationship Id="rId18" Type="http://schemas.openxmlformats.org/officeDocument/2006/relationships/slide" Target="slides/slide7.xml"/><Relationship Id="rId39" Type="http://schemas.openxmlformats.org/officeDocument/2006/relationships/slide" Target="slides/slide28.xml"/><Relationship Id="rId109" Type="http://schemas.openxmlformats.org/officeDocument/2006/relationships/slide" Target="slides/slide98.xml"/><Relationship Id="rId34" Type="http://schemas.openxmlformats.org/officeDocument/2006/relationships/slide" Target="slides/slide23.xml"/><Relationship Id="rId50" Type="http://schemas.openxmlformats.org/officeDocument/2006/relationships/slide" Target="slides/slide39.xml"/><Relationship Id="rId55" Type="http://schemas.openxmlformats.org/officeDocument/2006/relationships/slide" Target="slides/slide44.xml"/><Relationship Id="rId76" Type="http://schemas.openxmlformats.org/officeDocument/2006/relationships/slide" Target="slides/slide65.xml"/><Relationship Id="rId97" Type="http://schemas.openxmlformats.org/officeDocument/2006/relationships/slide" Target="slides/slide86.xml"/><Relationship Id="rId104" Type="http://schemas.openxmlformats.org/officeDocument/2006/relationships/slide" Target="slides/slide93.xml"/><Relationship Id="rId120" Type="http://schemas.openxmlformats.org/officeDocument/2006/relationships/handoutMaster" Target="handoutMasters/handoutMaster1.xml"/><Relationship Id="rId125" Type="http://schemas.openxmlformats.org/officeDocument/2006/relationships/tableStyles" Target="tableStyles.xml"/><Relationship Id="rId7" Type="http://schemas.openxmlformats.org/officeDocument/2006/relationships/slideMaster" Target="slideMasters/slideMaster7.xml"/><Relationship Id="rId71" Type="http://schemas.openxmlformats.org/officeDocument/2006/relationships/slide" Target="slides/slide60.xml"/><Relationship Id="rId92" Type="http://schemas.openxmlformats.org/officeDocument/2006/relationships/slide" Target="slides/slide81.xml"/><Relationship Id="rId2" Type="http://schemas.openxmlformats.org/officeDocument/2006/relationships/slideMaster" Target="slideMasters/slideMaster2.xml"/><Relationship Id="rId29" Type="http://schemas.openxmlformats.org/officeDocument/2006/relationships/slide" Target="slides/slide18.xml"/><Relationship Id="rId24" Type="http://schemas.openxmlformats.org/officeDocument/2006/relationships/slide" Target="slides/slide13.xml"/><Relationship Id="rId40" Type="http://schemas.openxmlformats.org/officeDocument/2006/relationships/slide" Target="slides/slide29.xml"/><Relationship Id="rId45" Type="http://schemas.openxmlformats.org/officeDocument/2006/relationships/slide" Target="slides/slide34.xml"/><Relationship Id="rId66" Type="http://schemas.openxmlformats.org/officeDocument/2006/relationships/slide" Target="slides/slide55.xml"/><Relationship Id="rId87" Type="http://schemas.openxmlformats.org/officeDocument/2006/relationships/slide" Target="slides/slide76.xml"/><Relationship Id="rId110" Type="http://schemas.openxmlformats.org/officeDocument/2006/relationships/slide" Target="slides/slide99.xml"/><Relationship Id="rId11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8098" name="Rectangle 2"/>
          <p:cNvSpPr>
            <a:spLocks noGrp="1" noChangeArrowheads="1"/>
          </p:cNvSpPr>
          <p:nvPr>
            <p:ph type="hdr" sz="quarter"/>
          </p:nvPr>
        </p:nvSpPr>
        <p:spPr>
          <a:xfrm>
            <a:off x="2" y="2"/>
            <a:ext cx="3038604" cy="46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9" tIns="45767" rIns="91529" bIns="45767" numCol="1" anchor="t" anchorCtr="0" compatLnSpc="1">
            <a:prstTxWarp prst="textNoShape">
              <a:avLst/>
            </a:prstTxWarp>
          </a:bodyPr>
          <a:lstStyle>
            <a:lvl1pPr defTabSz="915762">
              <a:defRPr sz="1200"/>
            </a:lvl1pPr>
          </a:lstStyle>
          <a:p>
            <a:endParaRPr lang="en-GB"/>
          </a:p>
        </p:txBody>
      </p:sp>
      <p:sp>
        <p:nvSpPr>
          <p:cNvPr id="388099" name="Rectangle 3"/>
          <p:cNvSpPr>
            <a:spLocks noGrp="1" noChangeArrowheads="1"/>
          </p:cNvSpPr>
          <p:nvPr>
            <p:ph type="dt" sz="quarter" idx="1"/>
          </p:nvPr>
        </p:nvSpPr>
        <p:spPr>
          <a:xfrm>
            <a:off x="3970159" y="2"/>
            <a:ext cx="3038604" cy="46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9" tIns="45767" rIns="91529" bIns="45767" numCol="1" anchor="t" anchorCtr="0" compatLnSpc="1">
            <a:prstTxWarp prst="textNoShape">
              <a:avLst/>
            </a:prstTxWarp>
          </a:bodyPr>
          <a:lstStyle>
            <a:lvl1pPr algn="r" defTabSz="915762">
              <a:defRPr sz="1200"/>
            </a:lvl1pPr>
          </a:lstStyle>
          <a:p>
            <a:endParaRPr lang="en-GB"/>
          </a:p>
        </p:txBody>
      </p:sp>
      <p:sp>
        <p:nvSpPr>
          <p:cNvPr id="388100" name="Rectangle 4"/>
          <p:cNvSpPr>
            <a:spLocks noGrp="1" noChangeArrowheads="1"/>
          </p:cNvSpPr>
          <p:nvPr>
            <p:ph type="ftr" sz="quarter" idx="2"/>
          </p:nvPr>
        </p:nvSpPr>
        <p:spPr>
          <a:xfrm>
            <a:off x="2" y="8829574"/>
            <a:ext cx="3038604" cy="465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9" tIns="45767" rIns="91529" bIns="45767" numCol="1" anchor="b" anchorCtr="0" compatLnSpc="1">
            <a:prstTxWarp prst="textNoShape">
              <a:avLst/>
            </a:prstTxWarp>
          </a:bodyPr>
          <a:lstStyle>
            <a:lvl1pPr defTabSz="915762">
              <a:defRPr sz="1200"/>
            </a:lvl1pPr>
          </a:lstStyle>
          <a:p>
            <a:endParaRPr lang="en-GB"/>
          </a:p>
        </p:txBody>
      </p:sp>
      <p:sp>
        <p:nvSpPr>
          <p:cNvPr id="388101" name="Rectangle 5"/>
          <p:cNvSpPr>
            <a:spLocks noGrp="1" noChangeArrowheads="1"/>
          </p:cNvSpPr>
          <p:nvPr>
            <p:ph type="sldNum" sz="quarter" idx="3"/>
          </p:nvPr>
        </p:nvSpPr>
        <p:spPr>
          <a:xfrm>
            <a:off x="3970159" y="8829574"/>
            <a:ext cx="3038604" cy="465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29" tIns="45767" rIns="91529" bIns="45767" numCol="1" anchor="b" anchorCtr="0" compatLnSpc="1">
            <a:prstTxWarp prst="textNoShape">
              <a:avLst/>
            </a:prstTxWarp>
          </a:bodyPr>
          <a:lstStyle>
            <a:lvl1pPr algn="r" defTabSz="915762">
              <a:defRPr sz="1200"/>
            </a:lvl1pPr>
          </a:lstStyle>
          <a:p>
            <a:fld id="{34B78A44-EC30-46CD-B210-233E4E4DD7C0}" type="slidenum">
              <a:rPr lang="en-GB"/>
              <a:t>‹#›</a:t>
            </a:fld>
            <a:endParaRPr lang="en-GB"/>
          </a:p>
        </p:txBody>
      </p:sp>
    </p:spTree>
    <p:extLst>
      <p:ext uri="{BB962C8B-B14F-4D97-AF65-F5344CB8AC3E}">
        <p14:creationId xmlns:p14="http://schemas.microsoft.com/office/powerpoint/2010/main" val="705920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2" y="2"/>
            <a:ext cx="3038604" cy="46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14" tIns="45757" rIns="91514" bIns="45757" numCol="1" anchor="t" anchorCtr="0" compatLnSpc="1">
            <a:prstTxWarp prst="textNoShape">
              <a:avLst/>
            </a:prstTxWarp>
          </a:bodyPr>
          <a:lstStyle>
            <a:lvl1pPr defTabSz="915762">
              <a:defRPr sz="1200"/>
            </a:lvl1pPr>
          </a:lstStyle>
          <a:p>
            <a:endParaRPr lang="en-GB"/>
          </a:p>
        </p:txBody>
      </p:sp>
      <p:sp>
        <p:nvSpPr>
          <p:cNvPr id="7171" name="Rectangle 3"/>
          <p:cNvSpPr>
            <a:spLocks noGrp="1" noChangeArrowheads="1"/>
          </p:cNvSpPr>
          <p:nvPr>
            <p:ph type="dt" idx="1"/>
          </p:nvPr>
        </p:nvSpPr>
        <p:spPr>
          <a:xfrm>
            <a:off x="3970159" y="2"/>
            <a:ext cx="3038604" cy="465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14" tIns="45757" rIns="91514" bIns="45757" numCol="1" anchor="t" anchorCtr="0" compatLnSpc="1">
            <a:prstTxWarp prst="textNoShape">
              <a:avLst/>
            </a:prstTxWarp>
          </a:bodyPr>
          <a:lstStyle>
            <a:lvl1pPr algn="r" defTabSz="915762">
              <a:defRPr sz="1200"/>
            </a:lvl1pPr>
          </a:lstStyle>
          <a:p>
            <a:endParaRPr lang="en-GB"/>
          </a:p>
        </p:txBody>
      </p:sp>
      <p:sp>
        <p:nvSpPr>
          <p:cNvPr id="7172" name="Rectangle 4"/>
          <p:cNvSpPr>
            <a:spLocks noGrp="1" noRot="1" noChangeAspect="1" noChangeArrowheads="1" noTextEdit="1"/>
          </p:cNvSpPr>
          <p:nvPr>
            <p:ph type="sldImg" idx="2"/>
          </p:nvPr>
        </p:nvSpPr>
        <p:spPr>
          <a:xfrm>
            <a:off x="1182688" y="696913"/>
            <a:ext cx="4646612"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a:xfrm>
            <a:off x="700716" y="4415532"/>
            <a:ext cx="5608975" cy="4183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14" tIns="45757" rIns="91514" bIns="45757"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174" name="Rectangle 6"/>
          <p:cNvSpPr>
            <a:spLocks noGrp="1" noChangeArrowheads="1"/>
          </p:cNvSpPr>
          <p:nvPr>
            <p:ph type="ftr" sz="quarter" idx="4"/>
          </p:nvPr>
        </p:nvSpPr>
        <p:spPr>
          <a:xfrm>
            <a:off x="2" y="8829574"/>
            <a:ext cx="3038604" cy="465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14" tIns="45757" rIns="91514" bIns="45757" numCol="1" anchor="b" anchorCtr="0" compatLnSpc="1">
            <a:prstTxWarp prst="textNoShape">
              <a:avLst/>
            </a:prstTxWarp>
          </a:bodyPr>
          <a:lstStyle>
            <a:lvl1pPr defTabSz="915762">
              <a:defRPr sz="1200"/>
            </a:lvl1pPr>
          </a:lstStyle>
          <a:p>
            <a:endParaRPr lang="en-GB"/>
          </a:p>
        </p:txBody>
      </p:sp>
      <p:sp>
        <p:nvSpPr>
          <p:cNvPr id="7175" name="Rectangle 7"/>
          <p:cNvSpPr>
            <a:spLocks noGrp="1" noChangeArrowheads="1"/>
          </p:cNvSpPr>
          <p:nvPr>
            <p:ph type="sldNum" sz="quarter" idx="5"/>
          </p:nvPr>
        </p:nvSpPr>
        <p:spPr>
          <a:xfrm>
            <a:off x="3970159" y="8829574"/>
            <a:ext cx="3038604" cy="465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14" tIns="45757" rIns="91514" bIns="45757" numCol="1" anchor="b" anchorCtr="0" compatLnSpc="1">
            <a:prstTxWarp prst="textNoShape">
              <a:avLst/>
            </a:prstTxWarp>
          </a:bodyPr>
          <a:lstStyle>
            <a:lvl1pPr algn="r" defTabSz="915762">
              <a:defRPr sz="1200"/>
            </a:lvl1pPr>
          </a:lstStyle>
          <a:p>
            <a:fld id="{6888E5FD-BB14-4518-B1F0-A5006B2EC96D}" type="slidenum">
              <a:rPr lang="en-GB"/>
              <a:t>‹#›</a:t>
            </a:fld>
            <a:endParaRPr lang="en-GB"/>
          </a:p>
        </p:txBody>
      </p:sp>
    </p:spTree>
    <p:extLst>
      <p:ext uri="{BB962C8B-B14F-4D97-AF65-F5344CB8AC3E}">
        <p14:creationId xmlns:p14="http://schemas.microsoft.com/office/powerpoint/2010/main" val="8255832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9788"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88E5FD-BB14-4518-B1F0-A5006B2EC96D}" type="slidenum">
              <a:rPr lang="en-GB" smtClean="0"/>
              <a:t>72</a:t>
            </a:fld>
            <a:endParaRPr lang="en-GB"/>
          </a:p>
        </p:txBody>
      </p:sp>
    </p:spTree>
    <p:extLst>
      <p:ext uri="{BB962C8B-B14F-4D97-AF65-F5344CB8AC3E}">
        <p14:creationId xmlns:p14="http://schemas.microsoft.com/office/powerpoint/2010/main" val="4774177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slideMaster" Target="../slideMasters/slideMaster2.xml"/><Relationship Id="rId5" Type="http://schemas.openxmlformats.org/officeDocument/2006/relationships/tags" Target="../tags/tag28.xml"/><Relationship Id="rId4" Type="http://schemas.openxmlformats.org/officeDocument/2006/relationships/tags" Target="../tags/tag27.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35.xml"/><Relationship Id="rId1" Type="http://schemas.openxmlformats.org/officeDocument/2006/relationships/tags" Target="../tags/tag34.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54.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57.xml"/><Relationship Id="rId7" Type="http://schemas.openxmlformats.org/officeDocument/2006/relationships/image" Target="../media/image4.png"/><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slideMaster" Target="../slideMasters/slideMaster6.xml"/><Relationship Id="rId5" Type="http://schemas.openxmlformats.org/officeDocument/2006/relationships/tags" Target="../tags/tag59.xml"/><Relationship Id="rId4" Type="http://schemas.openxmlformats.org/officeDocument/2006/relationships/tags" Target="../tags/tag58.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62.xml"/><Relationship Id="rId7" Type="http://schemas.openxmlformats.org/officeDocument/2006/relationships/image" Target="../media/image5.png"/><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slideMaster" Target="../slideMasters/slideMaster6.xml"/><Relationship Id="rId5" Type="http://schemas.openxmlformats.org/officeDocument/2006/relationships/tags" Target="../tags/tag64.xml"/><Relationship Id="rId4" Type="http://schemas.openxmlformats.org/officeDocument/2006/relationships/tags" Target="../tags/tag63.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Master" Target="../slideMasters/slideMaster7.xml"/><Relationship Id="rId5" Type="http://schemas.openxmlformats.org/officeDocument/2006/relationships/tags" Target="../tags/tag72.xml"/><Relationship Id="rId4" Type="http://schemas.openxmlformats.org/officeDocument/2006/relationships/tags" Target="../tags/tag71.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8.xml"/><Relationship Id="rId2" Type="http://schemas.openxmlformats.org/officeDocument/2006/relationships/tags" Target="../tags/tag74.xml"/><Relationship Id="rId1" Type="http://schemas.openxmlformats.org/officeDocument/2006/relationships/tags" Target="../tags/tag7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slideMaster" Target="../slideMasters/slideMaster10.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11.xml"/><Relationship Id="rId1" Type="http://schemas.openxmlformats.org/officeDocument/2006/relationships/tags" Target="../tags/tag78.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NRG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solidFill>
                  <a:schemeClr val="accent3"/>
                </a:solidFill>
              </a:defRPr>
            </a:lvl1pPr>
          </a:lstStyle>
          <a:p>
            <a:r>
              <a:rPr lang="en-US"/>
              <a:t>Slide title</a:t>
            </a:r>
          </a:p>
        </p:txBody>
      </p:sp>
      <p:sp>
        <p:nvSpPr>
          <p:cNvPr id="8" name="Text Placeholder 6"/>
          <p:cNvSpPr>
            <a:spLocks noGrp="1"/>
          </p:cNvSpPr>
          <p:nvPr>
            <p:ph type="body" sz="quarter" idx="12" hasCustomPrompt="1"/>
            <p:custDataLst>
              <p:tags r:id="rId2"/>
            </p:custDataLst>
          </p:nvPr>
        </p:nvSpPr>
        <p:spPr>
          <a:xfrm>
            <a:off x="358775" y="1044000"/>
            <a:ext cx="8424000" cy="5040000"/>
          </a:xfrm>
          <a:prstGeom prst="rect">
            <a:avLst/>
          </a:prstGeom>
        </p:spPr>
        <p:txBody>
          <a:bodyPr wrap="square" lIns="0" tIns="0" rIns="0" bIns="0"/>
          <a:lstStyle>
            <a:lvl1pPr>
              <a:defRPr>
                <a:solidFill>
                  <a:schemeClr val="accent3"/>
                </a:solidFill>
              </a:defRPr>
            </a:lvl1pPr>
            <a:lvl2pPr>
              <a:defRPr/>
            </a:lvl2pPr>
            <a:lvl3pPr>
              <a:buClr>
                <a:schemeClr val="accent3"/>
              </a:buClr>
              <a:defRPr/>
            </a:lvl3pPr>
            <a:lvl4pPr>
              <a:buClr>
                <a:schemeClr val="accent3"/>
              </a:buClr>
              <a:defRPr/>
            </a:lvl4pPr>
            <a:lvl5pPr>
              <a:buClr>
                <a:schemeClr val="accent3"/>
              </a:buClr>
              <a:defRPr/>
            </a:lvl5pPr>
            <a:lvl6pPr>
              <a:buClr>
                <a:schemeClr val="accent3"/>
              </a:buClr>
              <a:defRPr/>
            </a:lvl6pPr>
            <a:lvl7pPr>
              <a:buClr>
                <a:schemeClr val="accent3"/>
              </a:buClr>
              <a:defRPr/>
            </a:lvl7pPr>
            <a:lvl8pPr>
              <a:buClr>
                <a:schemeClr val="accent3"/>
              </a:buClr>
              <a:defRPr/>
            </a:lvl8pPr>
            <a:lvl9pPr>
              <a:buClr>
                <a:schemeClr val="accent3"/>
              </a:buClr>
              <a:defRPr/>
            </a:lvl9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Line 16"/>
          <p:cNvSpPr>
            <a:spLocks noChangeShapeType="1"/>
          </p:cNvSpPr>
          <p:nvPr userDrawn="1">
            <p:custDataLst>
              <p:tags r:id="rId3"/>
            </p:custDataLst>
          </p:nvPr>
        </p:nvSpPr>
        <p:spPr>
          <a:xfrm>
            <a:off x="538163" y="6545263"/>
            <a:ext cx="0" cy="104775"/>
          </a:xfrm>
          <a:prstGeom prst="line">
            <a:avLst/>
          </a:prstGeom>
          <a:noFill/>
          <a:ln w="6350">
            <a:solidFill>
              <a:schemeClr val="tx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6943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RG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solidFill>
                  <a:srgbClr val="C00000"/>
                </a:solidFill>
              </a:defRPr>
            </a:lvl1pPr>
          </a:lstStyle>
          <a:p>
            <a:r>
              <a:rPr lang="en-US"/>
              <a:t>Slide title</a:t>
            </a:r>
          </a:p>
        </p:txBody>
      </p:sp>
      <p:sp>
        <p:nvSpPr>
          <p:cNvPr id="8" name="Text Placeholder 6"/>
          <p:cNvSpPr>
            <a:spLocks noGrp="1"/>
          </p:cNvSpPr>
          <p:nvPr>
            <p:ph type="body" sz="quarter" idx="12" hasCustomPrompt="1"/>
            <p:custDataLst>
              <p:tags r:id="rId2"/>
            </p:custDataLst>
          </p:nvPr>
        </p:nvSpPr>
        <p:spPr>
          <a:xfrm>
            <a:off x="358775" y="1044000"/>
            <a:ext cx="8424000" cy="4918650"/>
          </a:xfrm>
          <a:prstGeom prst="rect">
            <a:avLst/>
          </a:prstGeom>
        </p:spPr>
        <p:txBody>
          <a:bodyPr wrap="square" lIns="0" tIns="0" rIns="0" bIns="0"/>
          <a:lstStyle>
            <a:lvl1pPr>
              <a:defRPr>
                <a:solidFill>
                  <a:srgbClr val="C00000"/>
                </a:solidFill>
              </a:defRPr>
            </a:lvl1pPr>
            <a:lvl2pPr>
              <a:defRPr/>
            </a:lvl2pPr>
            <a:lvl3pPr>
              <a:buClr>
                <a:srgbClr val="C00000"/>
              </a:buClr>
              <a:defRPr/>
            </a:lvl3pPr>
            <a:lvl4pPr>
              <a:buClr>
                <a:srgbClr val="C00000"/>
              </a:buClr>
              <a:defRPr/>
            </a:lvl4pPr>
            <a:lvl5pPr>
              <a:buClr>
                <a:srgbClr val="C00000"/>
              </a:buClr>
              <a:defRPr/>
            </a:lvl5pPr>
            <a:lvl6pPr>
              <a:buClr>
                <a:srgbClr val="C00000"/>
              </a:buClr>
              <a:defRPr/>
            </a:lvl6pPr>
            <a:lvl7pPr>
              <a:buClr>
                <a:srgbClr val="C00000"/>
              </a:buClr>
              <a:defRPr/>
            </a:lvl7pPr>
            <a:lvl8pPr>
              <a:buClr>
                <a:srgbClr val="C00000"/>
              </a:buClr>
              <a:defRPr/>
            </a:lvl8pPr>
            <a:lvl9pPr>
              <a:buClr>
                <a:srgbClr val="C00000"/>
              </a:buClr>
              <a:defRPr/>
            </a:lvl9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Line 16"/>
          <p:cNvSpPr>
            <a:spLocks noChangeShapeType="1"/>
          </p:cNvSpPr>
          <p:nvPr userDrawn="1">
            <p:custDataLst>
              <p:tags r:id="rId3"/>
            </p:custDataLst>
          </p:nvPr>
        </p:nvSpPr>
        <p:spPr>
          <a:xfrm>
            <a:off x="538163" y="6545263"/>
            <a:ext cx="0" cy="104775"/>
          </a:xfrm>
          <a:prstGeom prst="line">
            <a:avLst/>
          </a:prstGeom>
          <a:noFill/>
          <a:ln w="6350">
            <a:solidFill>
              <a:schemeClr val="tx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p:cNvSpPr/>
          <p:nvPr userDrawn="1"/>
        </p:nvSpPr>
        <p:spPr>
          <a:xfrm>
            <a:off x="5791200" y="6153149"/>
            <a:ext cx="2991575" cy="619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5"/>
          <a:srcRect/>
          <a:stretch>
            <a:fillRect/>
          </a:stretch>
        </p:blipFill>
        <p:spPr>
          <a:xfrm>
            <a:off x="6838800" y="6252780"/>
            <a:ext cx="1829099" cy="419861"/>
          </a:xfrm>
          <a:prstGeom prst="rect">
            <a:avLst/>
          </a:prstGeom>
        </p:spPr>
      </p:pic>
      <p:pic>
        <p:nvPicPr>
          <p:cNvPr id="6" name="Picture 5"/>
          <p:cNvPicPr>
            <a:picLocks noChangeAspect="1"/>
          </p:cNvPicPr>
          <p:nvPr userDrawn="1"/>
        </p:nvPicPr>
        <p:blipFill>
          <a:blip r:embed="rId6"/>
          <a:srcRect/>
          <a:stretch>
            <a:fillRect/>
          </a:stretch>
        </p:blipFill>
        <p:spPr>
          <a:xfrm>
            <a:off x="5510153" y="6141274"/>
            <a:ext cx="1203395" cy="557824"/>
          </a:xfrm>
          <a:prstGeom prst="rect">
            <a:avLst/>
          </a:prstGeom>
        </p:spPr>
      </p:pic>
    </p:spTree>
    <p:extLst>
      <p:ext uri="{BB962C8B-B14F-4D97-AF65-F5344CB8AC3E}">
        <p14:creationId xmlns:p14="http://schemas.microsoft.com/office/powerpoint/2010/main" val="241054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RG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8" name="Text Placeholder 7"/>
          <p:cNvSpPr>
            <a:spLocks noGrp="1"/>
          </p:cNvSpPr>
          <p:nvPr>
            <p:ph type="body" sz="quarter" idx="12" hasCustomPrompt="1"/>
            <p:custDataLst>
              <p:tags r:id="rId2"/>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10" name="Text Placeholder 9"/>
          <p:cNvSpPr>
            <a:spLocks noGrp="1"/>
          </p:cNvSpPr>
          <p:nvPr>
            <p:ph type="body" sz="quarter" idx="13" hasCustomPrompt="1"/>
            <p:custDataLst>
              <p:tags r:id="rId3"/>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2221456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RG_Summary highlights grid of four">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baseline="0"/>
            </a:lvl1pPr>
          </a:lstStyle>
          <a:p>
            <a:r>
              <a:rPr lang="en-US"/>
              <a:t>Slide title</a:t>
            </a:r>
          </a:p>
        </p:txBody>
      </p:sp>
      <p:sp>
        <p:nvSpPr>
          <p:cNvPr id="8" name="Text Placeholder 7"/>
          <p:cNvSpPr>
            <a:spLocks noGrp="1"/>
          </p:cNvSpPr>
          <p:nvPr>
            <p:ph type="body" sz="quarter" idx="12" hasCustomPrompt="1"/>
            <p:custDataLst>
              <p:tags r:id="rId2"/>
            </p:custDataLst>
          </p:nvPr>
        </p:nvSpPr>
        <p:spPr>
          <a:xfrm>
            <a:off x="358775" y="1098000"/>
            <a:ext cx="3996000" cy="2196000"/>
          </a:xfrm>
          <a:prstGeom prst="rect">
            <a:avLst/>
          </a:prstGeom>
          <a:solidFill>
            <a:schemeClr val="bg1">
              <a:lumMod val="85000"/>
            </a:schemeClr>
          </a:solidFill>
        </p:spPr>
        <p:txBody>
          <a:bodyPr wrap="square" lIns="180000" tIns="180000" rIns="180000" bIns="18000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10" name="Text Placeholder 9"/>
          <p:cNvSpPr>
            <a:spLocks noGrp="1"/>
          </p:cNvSpPr>
          <p:nvPr>
            <p:ph type="body" sz="quarter" idx="13" hasCustomPrompt="1"/>
            <p:custDataLst>
              <p:tags r:id="rId3"/>
            </p:custDataLst>
          </p:nvPr>
        </p:nvSpPr>
        <p:spPr>
          <a:xfrm>
            <a:off x="4788000" y="109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4" name="Text Placeholder 3"/>
          <p:cNvSpPr>
            <a:spLocks noGrp="1"/>
          </p:cNvSpPr>
          <p:nvPr>
            <p:ph type="body" sz="quarter" idx="14" hasCustomPrompt="1"/>
            <p:custDataLst>
              <p:tags r:id="rId4"/>
            </p:custDataLst>
          </p:nvPr>
        </p:nvSpPr>
        <p:spPr>
          <a:xfrm>
            <a:off x="3672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Text Placeholder 8"/>
          <p:cNvSpPr>
            <a:spLocks noGrp="1"/>
          </p:cNvSpPr>
          <p:nvPr>
            <p:ph type="body" sz="quarter" idx="15" hasCustomPrompt="1"/>
            <p:custDataLst>
              <p:tags r:id="rId5"/>
            </p:custDataLst>
          </p:nvPr>
        </p:nvSpPr>
        <p:spPr>
          <a:xfrm>
            <a:off x="47916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1611884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RG_Conten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custDataLst>
              <p:tags r:id="rId1"/>
            </p:custDataLst>
          </p:nvPr>
        </p:nvSpPr>
        <p:spPr>
          <a:xfrm>
            <a:off x="358775" y="432000"/>
            <a:ext cx="8420400" cy="5648400"/>
          </a:xfrm>
          <a:prstGeom prst="rect">
            <a:avLst/>
          </a:prstGeom>
        </p:spPr>
        <p:txBody>
          <a:bodyPr wrap="square" lIns="0" tIns="0" rIns="0" bIns="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2556411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RG_Standard pictur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custDataLst>
              <p:tags r:id="rId1"/>
            </p:custDataLst>
          </p:nvPr>
        </p:nvSpPr>
        <p:spPr>
          <a:xfrm>
            <a:off x="0" y="0"/>
            <a:ext cx="9147600" cy="6861600"/>
          </a:xfrm>
        </p:spPr>
        <p:txBody>
          <a:bodyPr>
            <a:normAutofit/>
          </a:bodyPr>
          <a:lstStyle>
            <a:lvl1pPr>
              <a:defRPr lang="en-US" sz="2200" kern="1200" baseline="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a:t>Select to insert full page picture</a:t>
            </a:r>
          </a:p>
        </p:txBody>
      </p:sp>
    </p:spTree>
    <p:extLst>
      <p:ext uri="{BB962C8B-B14F-4D97-AF65-F5344CB8AC3E}">
        <p14:creationId xmlns:p14="http://schemas.microsoft.com/office/powerpoint/2010/main" val="1248611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69697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RG_Table">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6" name="Text Placeholder 5"/>
          <p:cNvSpPr>
            <a:spLocks noGrp="1"/>
          </p:cNvSpPr>
          <p:nvPr>
            <p:ph type="body" sz="quarter" idx="12" hasCustomPrompt="1"/>
            <p:custDataLst>
              <p:tags r:id="rId2"/>
            </p:custDataLst>
          </p:nvPr>
        </p:nvSpPr>
        <p:spPr>
          <a:xfrm>
            <a:off x="358774" y="1051200"/>
            <a:ext cx="8424000" cy="432000"/>
          </a:xfrm>
          <a:prstGeom prst="rect">
            <a:avLst/>
          </a:prstGeom>
        </p:spPr>
        <p:txBody>
          <a:bodyPr wrap="none" lIns="0" tIns="0" rIns="0" bIns="0"/>
          <a:lstStyle>
            <a:lvl1pPr>
              <a:defRPr sz="2200" baseline="0">
                <a:solidFill>
                  <a:schemeClr val="tx2"/>
                </a:solidFill>
              </a:defRPr>
            </a:lvl1pPr>
            <a:lvl2pPr>
              <a:defRPr sz="2200">
                <a:solidFill>
                  <a:schemeClr val="tx2"/>
                </a:solidFill>
              </a:defRPr>
            </a:lvl2pPr>
            <a:lvl3pPr>
              <a:defRPr sz="2200">
                <a:solidFill>
                  <a:schemeClr val="tx2"/>
                </a:solidFill>
              </a:defRPr>
            </a:lvl3pPr>
            <a:lvl4pPr>
              <a:defRPr sz="2200">
                <a:solidFill>
                  <a:schemeClr val="tx2"/>
                </a:solidFill>
              </a:defRPr>
            </a:lvl4pPr>
            <a:lvl5pPr>
              <a:defRPr sz="2200">
                <a:solidFill>
                  <a:schemeClr val="tx2"/>
                </a:solidFill>
              </a:defRPr>
            </a:lvl5pPr>
          </a:lstStyle>
          <a:p>
            <a:pPr lvl="0"/>
            <a:r>
              <a:rPr lang="en-US"/>
              <a:t>Main heading</a:t>
            </a:r>
          </a:p>
        </p:txBody>
      </p:sp>
      <p:sp>
        <p:nvSpPr>
          <p:cNvPr id="8" name="Table Placeholder 7"/>
          <p:cNvSpPr>
            <a:spLocks noGrp="1"/>
          </p:cNvSpPr>
          <p:nvPr>
            <p:ph type="tbl" sz="quarter" idx="13" hasCustomPrompt="1"/>
            <p:custDataLst>
              <p:tags r:id="rId3"/>
            </p:custDataLst>
          </p:nvPr>
        </p:nvSpPr>
        <p:spPr>
          <a:xfrm>
            <a:off x="360000" y="1558801"/>
            <a:ext cx="8424000" cy="4388400"/>
          </a:xfrm>
          <a:prstGeom prst="rect">
            <a:avLst/>
          </a:prstGeom>
        </p:spPr>
        <p:txBody>
          <a:bodyPr wrap="square" lIns="0" tIns="0" rIns="0" bIns="0"/>
          <a:lstStyle>
            <a:lvl1pPr>
              <a:defRPr/>
            </a:lvl1pPr>
          </a:lstStyle>
          <a:p>
            <a:pPr lvl="1"/>
            <a:r>
              <a:rPr lang="en-GB"/>
              <a:t>Click to insert table</a:t>
            </a:r>
          </a:p>
        </p:txBody>
      </p:sp>
      <p:sp>
        <p:nvSpPr>
          <p:cNvPr id="7" name="Date Placeholder 6"/>
          <p:cNvSpPr>
            <a:spLocks noGrp="1"/>
          </p:cNvSpPr>
          <p:nvPr>
            <p:ph type="dt" sz="half" idx="14"/>
          </p:nvPr>
        </p:nvSpPr>
        <p:spPr>
          <a:xfrm>
            <a:off x="457200" y="6356350"/>
            <a:ext cx="2133600" cy="365125"/>
          </a:xfrm>
          <a:prstGeom prst="rect">
            <a:avLst/>
          </a:prstGeom>
        </p:spPr>
        <p:txBody>
          <a:bodyPr/>
          <a:lstStyle/>
          <a:p>
            <a:endParaRPr lang="en-US"/>
          </a:p>
        </p:txBody>
      </p:sp>
      <p:sp>
        <p:nvSpPr>
          <p:cNvPr id="9" name="Footer Placeholder 8"/>
          <p:cNvSpPr>
            <a:spLocks noGrp="1"/>
          </p:cNvSpPr>
          <p:nvPr>
            <p:ph type="ftr" sz="quarter" idx="15"/>
          </p:nvPr>
        </p:nvSpPr>
        <p:spPr>
          <a:xfrm>
            <a:off x="3124200" y="6356350"/>
            <a:ext cx="2895600" cy="365125"/>
          </a:xfrm>
          <a:prstGeom prst="rect">
            <a:avLst/>
          </a:prstGeom>
        </p:spPr>
        <p:txBody>
          <a:bodyPr/>
          <a:lstStyle/>
          <a:p>
            <a:endParaRPr lang="en-US"/>
          </a:p>
        </p:txBody>
      </p:sp>
      <p:sp>
        <p:nvSpPr>
          <p:cNvPr id="10" name="Slide Number Placeholder 9"/>
          <p:cNvSpPr>
            <a:spLocks noGrp="1"/>
          </p:cNvSpPr>
          <p:nvPr>
            <p:ph type="sldNum" sz="quarter" idx="16"/>
          </p:nvPr>
        </p:nvSpPr>
        <p:spPr>
          <a:xfrm>
            <a:off x="6553200" y="6356350"/>
            <a:ext cx="2133600" cy="365125"/>
          </a:xfrm>
          <a:prstGeom prst="rect">
            <a:avLst/>
          </a:prstGeom>
        </p:spPr>
        <p:txBody>
          <a:bodyPr/>
          <a:lstStyle/>
          <a:p>
            <a:fld id="{1A5670FA-5504-4665-A07D-EE3636DA84B2}" type="slidenum">
              <a:rPr lang="en-US" smtClean="0"/>
              <a:t>‹#›</a:t>
            </a:fld>
            <a:endParaRPr lang="en-US"/>
          </a:p>
        </p:txBody>
      </p:sp>
    </p:spTree>
    <p:extLst>
      <p:ext uri="{BB962C8B-B14F-4D97-AF65-F5344CB8AC3E}">
        <p14:creationId xmlns:p14="http://schemas.microsoft.com/office/powerpoint/2010/main" val="1089893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C91EE2-6A3B-48AB-8A9C-2A307A9BD98D}" type="datetimeFigureOut">
              <a:rPr lang="en-US" smtClean="0"/>
              <a:t>10/21/2016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923463-2B54-450F-9FE3-A084276EC733}" type="slidenum">
              <a:rPr lang="en-US" smtClean="0"/>
              <a:t>‹#›</a:t>
            </a:fld>
            <a:endParaRPr lang="en-US"/>
          </a:p>
        </p:txBody>
      </p:sp>
    </p:spTree>
    <p:extLst>
      <p:ext uri="{BB962C8B-B14F-4D97-AF65-F5344CB8AC3E}">
        <p14:creationId xmlns:p14="http://schemas.microsoft.com/office/powerpoint/2010/main" val="978506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5C91EE2-6A3B-48AB-8A9C-2A307A9BD98D}" type="datetimeFigureOut">
              <a:rPr lang="en-US" smtClean="0"/>
              <a:t>10/21/2016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6923463-2B54-450F-9FE3-A084276EC733}" type="slidenum">
              <a:rPr lang="en-US" smtClean="0"/>
              <a:t>‹#›</a:t>
            </a:fld>
            <a:endParaRPr lang="en-US"/>
          </a:p>
        </p:txBody>
      </p:sp>
    </p:spTree>
    <p:extLst>
      <p:ext uri="{BB962C8B-B14F-4D97-AF65-F5344CB8AC3E}">
        <p14:creationId xmlns:p14="http://schemas.microsoft.com/office/powerpoint/2010/main" val="746194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RG_Page width chart">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kumimoji="0" lang="en-US" sz="2800" b="0" i="0" u="none" strike="noStrike" kern="1200" cap="none" spc="0" normalizeH="0" baseline="0" noProof="0">
                <a:ln>
                  <a:noFill/>
                </a:ln>
                <a:solidFill>
                  <a:srgbClr val="DE6C36"/>
                </a:solidFill>
                <a:effectLst/>
                <a:uLnTx/>
                <a:uFillTx/>
                <a:latin typeface="Arial" pitchFamily="34" charset="0"/>
                <a:ea typeface="+mj-ea"/>
                <a:cs typeface="Arial" pitchFamily="34" charset="0"/>
              </a:rPr>
              <a:t>Slide title</a:t>
            </a:r>
            <a:endParaRPr lang="en-US"/>
          </a:p>
        </p:txBody>
      </p:sp>
      <p:sp>
        <p:nvSpPr>
          <p:cNvPr id="7" name="Chart Placeholder 6"/>
          <p:cNvSpPr>
            <a:spLocks noGrp="1"/>
          </p:cNvSpPr>
          <p:nvPr>
            <p:ph type="chart" sz="quarter" idx="12" hasCustomPrompt="1"/>
            <p:custDataLst>
              <p:tags r:id="rId2"/>
            </p:custDataLst>
          </p:nvPr>
        </p:nvSpPr>
        <p:spPr>
          <a:xfrm>
            <a:off x="360000" y="1044000"/>
            <a:ext cx="8424000" cy="5040000"/>
          </a:xfrm>
        </p:spPr>
        <p:txBody>
          <a:bodyPr/>
          <a:lstStyle>
            <a:lvl1pPr>
              <a:defRPr lang="en-GB" sz="2200" kern="1200" baseline="0">
                <a:solidFill>
                  <a:schemeClr val="tx1"/>
                </a:solidFill>
                <a:latin typeface="Arial" pitchFamily="34" charset="0"/>
                <a:ea typeface="+mn-ea"/>
                <a:cs typeface="Arial" pitchFamily="34" charset="0"/>
              </a:defRPr>
            </a:lvl1pPr>
          </a:lstStyle>
          <a:p>
            <a:r>
              <a:rPr lang="en-GB" sz="2200" kern="1200" baseline="0">
                <a:solidFill>
                  <a:schemeClr val="tx1"/>
                </a:solidFill>
                <a:latin typeface="Arial" pitchFamily="34" charset="0"/>
                <a:ea typeface="+mn-ea"/>
                <a:cs typeface="Arial" pitchFamily="34" charset="0"/>
              </a:rPr>
              <a:t>Click to insert a chart</a:t>
            </a:r>
            <a:endParaRPr lang="en-GB"/>
          </a:p>
        </p:txBody>
      </p:sp>
    </p:spTree>
    <p:extLst>
      <p:ext uri="{BB962C8B-B14F-4D97-AF65-F5344CB8AC3E}">
        <p14:creationId xmlns:p14="http://schemas.microsoft.com/office/powerpoint/2010/main" val="1623754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RG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8" name="Text Placeholder 7"/>
          <p:cNvSpPr>
            <a:spLocks noGrp="1"/>
          </p:cNvSpPr>
          <p:nvPr>
            <p:ph type="body" sz="quarter" idx="12" hasCustomPrompt="1"/>
            <p:custDataLst>
              <p:tags r:id="rId2"/>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10" name="Text Placeholder 9"/>
          <p:cNvSpPr>
            <a:spLocks noGrp="1"/>
          </p:cNvSpPr>
          <p:nvPr>
            <p:ph type="body" sz="quarter" idx="13" hasCustomPrompt="1"/>
            <p:custDataLst>
              <p:tags r:id="rId3"/>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12210233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RG_Text and chart">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a:xfrm>
            <a:off x="358775" y="431800"/>
            <a:ext cx="8424000" cy="503238"/>
          </a:xfrm>
        </p:spPr>
        <p:txBody>
          <a:bodyPr/>
          <a:lstStyle>
            <a:lvl1pPr>
              <a:defRPr/>
            </a:lvl1pPr>
          </a:lstStyle>
          <a:p>
            <a:r>
              <a:rPr kumimoji="0" lang="en-US" sz="2800" b="0" i="0" u="none" strike="noStrike" kern="1200" cap="none" spc="0" normalizeH="0" baseline="0" noProof="0">
                <a:ln>
                  <a:noFill/>
                </a:ln>
                <a:solidFill>
                  <a:srgbClr val="DE6C36"/>
                </a:solidFill>
                <a:effectLst/>
                <a:uLnTx/>
                <a:uFillTx/>
                <a:latin typeface="Arial" pitchFamily="34" charset="0"/>
                <a:ea typeface="+mj-ea"/>
                <a:cs typeface="Arial" pitchFamily="34" charset="0"/>
              </a:rPr>
              <a:t>Slide title</a:t>
            </a:r>
            <a:endParaRPr lang="en-US"/>
          </a:p>
        </p:txBody>
      </p:sp>
      <p:sp>
        <p:nvSpPr>
          <p:cNvPr id="3" name="Text Placeholder 2"/>
          <p:cNvSpPr>
            <a:spLocks noGrp="1"/>
          </p:cNvSpPr>
          <p:nvPr>
            <p:ph type="body" sz="half" idx="1" hasCustomPrompt="1"/>
            <p:custDataLst>
              <p:tags r:id="rId2"/>
            </p:custDataLst>
          </p:nvPr>
        </p:nvSpPr>
        <p:spPr>
          <a:xfrm>
            <a:off x="358775" y="1042988"/>
            <a:ext cx="4136400" cy="5038725"/>
          </a:xfrm>
          <a:prstGeom prst="rect">
            <a:avLst/>
          </a:prstGeom>
        </p:spPr>
        <p:txBody>
          <a:bodyPr wrap="square"/>
          <a:lstStyle>
            <a:lvl1pPr marL="0" marR="0" indent="0" algn="l" defTabSz="914400" rtl="0" eaLnBrk="1" fontAlgn="auto" latinLnBrk="0" hangingPunct="1">
              <a:lnSpc>
                <a:spcPct val="95000"/>
              </a:lnSpc>
              <a:spcBef>
                <a:spcPct val="0"/>
              </a:spcBef>
              <a:spcAft>
                <a:spcPts val="1056"/>
              </a:spcAft>
              <a:buClrTx/>
              <a:buSzTx/>
              <a:buFontTx/>
              <a:buNone/>
              <a:defRPr/>
            </a:lvl1pPr>
            <a:lvl2pPr marL="0" marR="0" indent="0" algn="l" defTabSz="914400" rtl="0" eaLnBrk="1" fontAlgn="auto" latinLnBrk="0" hangingPunct="1">
              <a:lnSpc>
                <a:spcPct val="85000"/>
              </a:lnSpc>
              <a:spcBef>
                <a:spcPct val="0"/>
              </a:spcBef>
              <a:spcAft>
                <a:spcPts val="792"/>
              </a:spcAft>
              <a:buClrTx/>
              <a:buSzTx/>
              <a:buFontTx/>
              <a:buNone/>
              <a:defRPr/>
            </a:lvl2pPr>
            <a:lvl3pPr marL="187200" marR="0" indent="-183600" algn="l" defTabSz="914400" rtl="0" eaLnBrk="1" fontAlgn="auto" latinLnBrk="0" hangingPunct="1">
              <a:lnSpc>
                <a:spcPct val="85000"/>
              </a:lnSpc>
              <a:spcBef>
                <a:spcPct val="0"/>
              </a:spcBef>
              <a:spcAft>
                <a:spcPts val="792"/>
              </a:spcAft>
              <a:buClr>
                <a:srgbClr val="DE6C36"/>
              </a:buClr>
              <a:buSzTx/>
              <a:buFont typeface="Arial" pitchFamily="34" charset="0"/>
              <a:buChar char="•"/>
              <a:defRPr/>
            </a:lvl3pPr>
            <a:lvl4pPr marL="363600" marR="0" indent="-176400" algn="l" defTabSz="914400" rtl="0" eaLnBrk="1" fontAlgn="auto" latinLnBrk="0" hangingPunct="1">
              <a:lnSpc>
                <a:spcPct val="85000"/>
              </a:lnSpc>
              <a:spcBef>
                <a:spcPct val="0"/>
              </a:spcBef>
              <a:spcAft>
                <a:spcPts val="648"/>
              </a:spcAft>
              <a:buClr>
                <a:srgbClr val="DE6C36"/>
              </a:buClr>
              <a:buSzTx/>
              <a:buFont typeface="Arial" pitchFamily="34" charset="0"/>
              <a:buChar char="–"/>
              <a:defRPr/>
            </a:lvl4pPr>
            <a:lvl5pPr marL="5508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lvl5pPr>
            <a:lvl6pPr marL="7380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lvl6pPr>
            <a:lvl7pPr marL="9252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lvl7pPr>
            <a:lvl8pPr marL="11124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lvl8pPr>
            <a:lvl9pPr marL="12996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lvl9pPr>
          </a:lstStyle>
          <a:p>
            <a:pPr marL="0" marR="0" lvl="0" indent="0" algn="l" defTabSz="914400" rtl="0" eaLnBrk="1" fontAlgn="auto" latinLnBrk="0" hangingPunct="1">
              <a:lnSpc>
                <a:spcPct val="95000"/>
              </a:lnSpc>
              <a:spcBef>
                <a:spcPct val="0"/>
              </a:spcBef>
              <a:spcAft>
                <a:spcPts val="1056"/>
              </a:spcAft>
              <a:buClrTx/>
              <a:buSzTx/>
              <a:buFontTx/>
              <a:buNone/>
              <a:defRPr/>
            </a:pPr>
            <a:r>
              <a:rPr kumimoji="0" lang="en-US" sz="2200" b="0" i="0" u="none" strike="noStrike" kern="1200" cap="none" spc="0" normalizeH="0" baseline="0" noProof="0">
                <a:ln>
                  <a:noFill/>
                </a:ln>
                <a:solidFill>
                  <a:srgbClr val="DE6C36"/>
                </a:solidFill>
                <a:effectLst/>
                <a:uLnTx/>
                <a:uFillTx/>
                <a:latin typeface="Arial" pitchFamily="34" charset="0"/>
                <a:ea typeface="+mn-ea"/>
                <a:cs typeface="Arial" pitchFamily="34" charset="0"/>
              </a:rPr>
              <a:t>Click to type text</a:t>
            </a:r>
          </a:p>
          <a:p>
            <a:pPr marL="0" marR="0" lvl="1" indent="0" algn="l" defTabSz="914400" rtl="0" eaLnBrk="1" fontAlgn="auto" latinLnBrk="0" hangingPunct="1">
              <a:lnSpc>
                <a:spcPct val="85000"/>
              </a:lnSpc>
              <a:spcBef>
                <a:spcPct val="0"/>
              </a:spcBef>
              <a:spcAft>
                <a:spcPts val="792"/>
              </a:spcAft>
              <a:buClrTx/>
              <a:buSzTx/>
              <a:buFontTx/>
              <a:buNone/>
              <a:defRPr/>
            </a:pPr>
            <a:r>
              <a:rPr kumimoji="0" lang="en-US" sz="2200" b="0" i="0" u="none" strike="noStrike" kern="1200" cap="none" spc="0" normalizeH="0" baseline="0" noProof="0">
                <a:ln>
                  <a:noFill/>
                </a:ln>
                <a:solidFill>
                  <a:prstClr val="black"/>
                </a:solidFill>
                <a:effectLst/>
                <a:uLnTx/>
                <a:uFillTx/>
                <a:latin typeface="Arial" pitchFamily="34" charset="0"/>
                <a:ea typeface="+mn-ea"/>
                <a:cs typeface="Arial" pitchFamily="34" charset="0"/>
              </a:rPr>
              <a:t>Second level</a:t>
            </a:r>
          </a:p>
          <a:p>
            <a:pPr marL="187200" marR="0" lvl="2" indent="-183600" algn="l" defTabSz="914400" rtl="0" eaLnBrk="1" fontAlgn="auto" latinLnBrk="0" hangingPunct="1">
              <a:lnSpc>
                <a:spcPct val="85000"/>
              </a:lnSpc>
              <a:spcBef>
                <a:spcPct val="0"/>
              </a:spcBef>
              <a:spcAft>
                <a:spcPts val="792"/>
              </a:spcAft>
              <a:buClr>
                <a:srgbClr val="DE6C36"/>
              </a:buClr>
              <a:buSzTx/>
              <a:buFont typeface="Arial" pitchFamily="34" charset="0"/>
              <a:buChar char="•"/>
              <a:defRPr/>
            </a:pPr>
            <a:r>
              <a:rPr kumimoji="0" lang="en-US" sz="2200" b="0" i="0" u="none" strike="noStrike" kern="1200" cap="none" spc="0" normalizeH="0" baseline="0" noProof="0">
                <a:ln>
                  <a:noFill/>
                </a:ln>
                <a:solidFill>
                  <a:prstClr val="black"/>
                </a:solidFill>
                <a:effectLst/>
                <a:uLnTx/>
                <a:uFillTx/>
                <a:latin typeface="Arial" pitchFamily="34" charset="0"/>
                <a:ea typeface="+mn-ea"/>
                <a:cs typeface="Arial" pitchFamily="34" charset="0"/>
              </a:rPr>
              <a:t>Third level</a:t>
            </a:r>
          </a:p>
          <a:p>
            <a:pPr marL="363600" marR="0" lvl="3" indent="-1764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Fourth level</a:t>
            </a:r>
          </a:p>
          <a:p>
            <a:pPr marL="550800" marR="0" lvl="4"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Fifth level</a:t>
            </a:r>
          </a:p>
          <a:p>
            <a:pPr marL="738000" marR="0" lvl="5"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Sixth level</a:t>
            </a:r>
          </a:p>
          <a:p>
            <a:pPr marL="925200" marR="0" lvl="6"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Seventh level</a:t>
            </a:r>
          </a:p>
          <a:p>
            <a:pPr marL="1112400" marR="0" lvl="7"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Eighth level</a:t>
            </a:r>
          </a:p>
          <a:p>
            <a:pPr marL="1299600" marR="0" lvl="8"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Nineth level</a:t>
            </a:r>
          </a:p>
        </p:txBody>
      </p:sp>
      <p:sp>
        <p:nvSpPr>
          <p:cNvPr id="8" name="Chart Placeholder 7"/>
          <p:cNvSpPr>
            <a:spLocks noGrp="1"/>
          </p:cNvSpPr>
          <p:nvPr>
            <p:ph type="chart" sz="quarter" idx="12" hasCustomPrompt="1"/>
            <p:custDataLst>
              <p:tags r:id="rId3"/>
            </p:custDataLst>
          </p:nvPr>
        </p:nvSpPr>
        <p:spPr>
          <a:xfrm>
            <a:off x="4644000" y="1044000"/>
            <a:ext cx="4136400" cy="5040000"/>
          </a:xfrm>
        </p:spPr>
        <p:txBody>
          <a:bodyPr/>
          <a:lstStyle>
            <a:lvl1pPr>
              <a:defRPr lang="en-GB" sz="2200" kern="1200" baseline="0">
                <a:solidFill>
                  <a:schemeClr val="tx1"/>
                </a:solidFill>
                <a:latin typeface="Arial" pitchFamily="34" charset="0"/>
                <a:ea typeface="+mn-ea"/>
                <a:cs typeface="Arial" pitchFamily="34" charset="0"/>
              </a:defRPr>
            </a:lvl1pPr>
          </a:lstStyle>
          <a:p>
            <a:r>
              <a:rPr lang="en-GB" sz="2200" kern="1200" baseline="0">
                <a:solidFill>
                  <a:schemeClr val="tx1"/>
                </a:solidFill>
                <a:latin typeface="Arial" pitchFamily="34" charset="0"/>
                <a:ea typeface="+mn-ea"/>
                <a:cs typeface="Arial" pitchFamily="34" charset="0"/>
              </a:rPr>
              <a:t>Click to insert a chart</a:t>
            </a:r>
            <a:endParaRPr lang="en-GB"/>
          </a:p>
        </p:txBody>
      </p:sp>
    </p:spTree>
    <p:extLst>
      <p:ext uri="{BB962C8B-B14F-4D97-AF65-F5344CB8AC3E}">
        <p14:creationId xmlns:p14="http://schemas.microsoft.com/office/powerpoint/2010/main" val="7327765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RG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solidFill>
                  <a:schemeClr val="accent3"/>
                </a:solidFill>
              </a:defRPr>
            </a:lvl1pPr>
          </a:lstStyle>
          <a:p>
            <a:r>
              <a:rPr lang="en-US"/>
              <a:t>Slide title</a:t>
            </a:r>
          </a:p>
        </p:txBody>
      </p:sp>
      <p:sp>
        <p:nvSpPr>
          <p:cNvPr id="8" name="Text Placeholder 6"/>
          <p:cNvSpPr>
            <a:spLocks noGrp="1"/>
          </p:cNvSpPr>
          <p:nvPr>
            <p:ph type="body" sz="quarter" idx="12" hasCustomPrompt="1"/>
            <p:custDataLst>
              <p:tags r:id="rId2"/>
            </p:custDataLst>
          </p:nvPr>
        </p:nvSpPr>
        <p:spPr>
          <a:xfrm>
            <a:off x="358775" y="1044000"/>
            <a:ext cx="8424000" cy="5040000"/>
          </a:xfrm>
          <a:prstGeom prst="rect">
            <a:avLst/>
          </a:prstGeom>
        </p:spPr>
        <p:txBody>
          <a:bodyPr wrap="square" lIns="0" tIns="0" rIns="0" bIns="0"/>
          <a:lstStyle>
            <a:lvl1pPr>
              <a:defRPr>
                <a:solidFill>
                  <a:schemeClr val="accent3"/>
                </a:solidFill>
              </a:defRPr>
            </a:lvl1pPr>
            <a:lvl2pPr>
              <a:defRPr/>
            </a:lvl2pPr>
            <a:lvl3pPr>
              <a:buClr>
                <a:schemeClr val="accent3"/>
              </a:buClr>
              <a:defRPr/>
            </a:lvl3pPr>
            <a:lvl4pPr>
              <a:buClr>
                <a:schemeClr val="accent3"/>
              </a:buClr>
              <a:defRPr/>
            </a:lvl4pPr>
            <a:lvl5pPr>
              <a:buClr>
                <a:schemeClr val="accent3"/>
              </a:buClr>
              <a:defRPr/>
            </a:lvl5pPr>
            <a:lvl6pPr>
              <a:buClr>
                <a:schemeClr val="accent3"/>
              </a:buClr>
              <a:defRPr/>
            </a:lvl6pPr>
            <a:lvl7pPr>
              <a:buClr>
                <a:schemeClr val="accent3"/>
              </a:buClr>
              <a:defRPr/>
            </a:lvl7pPr>
            <a:lvl8pPr>
              <a:buClr>
                <a:schemeClr val="accent3"/>
              </a:buClr>
              <a:defRPr/>
            </a:lvl8pPr>
            <a:lvl9pPr>
              <a:buClr>
                <a:schemeClr val="accent3"/>
              </a:buClr>
              <a:defRPr/>
            </a:lvl9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Line 16"/>
          <p:cNvSpPr>
            <a:spLocks noChangeShapeType="1"/>
          </p:cNvSpPr>
          <p:nvPr userDrawn="1">
            <p:custDataLst>
              <p:tags r:id="rId3"/>
            </p:custDataLst>
          </p:nvPr>
        </p:nvSpPr>
        <p:spPr>
          <a:xfrm>
            <a:off x="538163" y="6545263"/>
            <a:ext cx="0" cy="104775"/>
          </a:xfrm>
          <a:prstGeom prst="line">
            <a:avLst/>
          </a:prstGeom>
          <a:noFill/>
          <a:ln w="6350">
            <a:solidFill>
              <a:schemeClr val="tx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69431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NRG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8" name="Text Placeholder 7"/>
          <p:cNvSpPr>
            <a:spLocks noGrp="1"/>
          </p:cNvSpPr>
          <p:nvPr>
            <p:ph type="body" sz="quarter" idx="12" hasCustomPrompt="1"/>
            <p:custDataLst>
              <p:tags r:id="rId2"/>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10" name="Text Placeholder 9"/>
          <p:cNvSpPr>
            <a:spLocks noGrp="1"/>
          </p:cNvSpPr>
          <p:nvPr>
            <p:ph type="body" sz="quarter" idx="13" hasCustomPrompt="1"/>
            <p:custDataLst>
              <p:tags r:id="rId3"/>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1221023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RG_Table">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solidFill>
                  <a:schemeClr val="accent3"/>
                </a:solidFill>
              </a:defRPr>
            </a:lvl1pPr>
          </a:lstStyle>
          <a:p>
            <a:r>
              <a:rPr lang="en-US"/>
              <a:t>Slide title</a:t>
            </a:r>
          </a:p>
        </p:txBody>
      </p:sp>
      <p:sp>
        <p:nvSpPr>
          <p:cNvPr id="6" name="Text Placeholder 5"/>
          <p:cNvSpPr>
            <a:spLocks noGrp="1"/>
          </p:cNvSpPr>
          <p:nvPr>
            <p:ph type="body" sz="quarter" idx="12" hasCustomPrompt="1"/>
            <p:custDataLst>
              <p:tags r:id="rId2"/>
            </p:custDataLst>
          </p:nvPr>
        </p:nvSpPr>
        <p:spPr>
          <a:xfrm>
            <a:off x="358774" y="1051200"/>
            <a:ext cx="8424000" cy="432000"/>
          </a:xfrm>
          <a:prstGeom prst="rect">
            <a:avLst/>
          </a:prstGeom>
        </p:spPr>
        <p:txBody>
          <a:bodyPr wrap="none" lIns="0" tIns="0" rIns="0" bIns="0"/>
          <a:lstStyle>
            <a:lvl1pPr>
              <a:defRPr sz="2200" baseline="0">
                <a:solidFill>
                  <a:schemeClr val="accent3"/>
                </a:solidFill>
              </a:defRPr>
            </a:lvl1pPr>
            <a:lvl2pPr>
              <a:defRPr sz="2200">
                <a:solidFill>
                  <a:schemeClr val="tx2"/>
                </a:solidFill>
              </a:defRPr>
            </a:lvl2pPr>
            <a:lvl3pPr>
              <a:defRPr sz="2200">
                <a:solidFill>
                  <a:schemeClr val="tx2"/>
                </a:solidFill>
              </a:defRPr>
            </a:lvl3pPr>
            <a:lvl4pPr>
              <a:defRPr sz="2200">
                <a:solidFill>
                  <a:schemeClr val="tx2"/>
                </a:solidFill>
              </a:defRPr>
            </a:lvl4pPr>
            <a:lvl5pPr>
              <a:defRPr sz="2200">
                <a:solidFill>
                  <a:schemeClr val="tx2"/>
                </a:solidFill>
              </a:defRPr>
            </a:lvl5pPr>
          </a:lstStyle>
          <a:p>
            <a:pPr lvl="0"/>
            <a:r>
              <a:rPr lang="en-US"/>
              <a:t>Main heading</a:t>
            </a:r>
          </a:p>
        </p:txBody>
      </p:sp>
      <p:sp>
        <p:nvSpPr>
          <p:cNvPr id="8" name="Table Placeholder 7"/>
          <p:cNvSpPr>
            <a:spLocks noGrp="1"/>
          </p:cNvSpPr>
          <p:nvPr>
            <p:ph type="tbl" sz="quarter" idx="13" hasCustomPrompt="1"/>
            <p:custDataLst>
              <p:tags r:id="rId3"/>
            </p:custDataLst>
          </p:nvPr>
        </p:nvSpPr>
        <p:spPr>
          <a:xfrm>
            <a:off x="360000" y="1558800"/>
            <a:ext cx="8424000" cy="4388400"/>
          </a:xfrm>
          <a:prstGeom prst="rect">
            <a:avLst/>
          </a:prstGeom>
        </p:spPr>
        <p:txBody>
          <a:bodyPr wrap="square" lIns="0" tIns="0" rIns="0" bIns="0"/>
          <a:lstStyle>
            <a:lvl1pPr>
              <a:defRPr/>
            </a:lvl1pPr>
          </a:lstStyle>
          <a:p>
            <a:pPr lvl="1"/>
            <a:r>
              <a:rPr lang="en-GB"/>
              <a:t>Click to insert table</a:t>
            </a:r>
          </a:p>
        </p:txBody>
      </p:sp>
    </p:spTree>
    <p:extLst>
      <p:ext uri="{BB962C8B-B14F-4D97-AF65-F5344CB8AC3E}">
        <p14:creationId xmlns:p14="http://schemas.microsoft.com/office/powerpoint/2010/main" val="17710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NRG_Standard slide">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baseline="0">
                <a:solidFill>
                  <a:schemeClr val="accent3"/>
                </a:solidFill>
              </a:defRPr>
            </a:lvl1pPr>
          </a:lstStyle>
          <a:p>
            <a:r>
              <a:rPr lang="en-US"/>
              <a:t>Slide title</a:t>
            </a:r>
          </a:p>
        </p:txBody>
      </p:sp>
      <p:sp>
        <p:nvSpPr>
          <p:cNvPr id="8" name="Text Placeholder 6"/>
          <p:cNvSpPr>
            <a:spLocks noGrp="1"/>
          </p:cNvSpPr>
          <p:nvPr>
            <p:ph type="body" sz="quarter" idx="12" hasCustomPrompt="1"/>
            <p:custDataLst>
              <p:tags r:id="rId2"/>
            </p:custDataLst>
          </p:nvPr>
        </p:nvSpPr>
        <p:spPr>
          <a:xfrm>
            <a:off x="358775" y="1044000"/>
            <a:ext cx="8424000" cy="5040000"/>
          </a:xfrm>
          <a:prstGeom prst="rect">
            <a:avLst/>
          </a:prstGeom>
        </p:spPr>
        <p:txBody>
          <a:bodyPr wrap="square" lIns="0" tIns="0" rIns="0" bIns="0"/>
          <a:lstStyle>
            <a:lvl1pPr>
              <a:defRPr>
                <a:solidFill>
                  <a:schemeClr val="accent3"/>
                </a:solidFill>
              </a:defRPr>
            </a:lvl1pPr>
            <a:lvl2pPr>
              <a:defRPr/>
            </a:lvl2pPr>
            <a:lvl3pPr>
              <a:buClr>
                <a:schemeClr val="accent3"/>
              </a:buClr>
              <a:defRPr/>
            </a:lvl3pPr>
            <a:lvl4pPr>
              <a:buClr>
                <a:schemeClr val="accent3"/>
              </a:buClr>
              <a:defRPr/>
            </a:lvl4pPr>
            <a:lvl5pPr>
              <a:buClr>
                <a:schemeClr val="accent3"/>
              </a:buClr>
              <a:defRPr/>
            </a:lvl5pPr>
            <a:lvl6pPr>
              <a:buClr>
                <a:schemeClr val="accent3"/>
              </a:buClr>
              <a:defRPr/>
            </a:lvl6pPr>
            <a:lvl7pPr>
              <a:buClr>
                <a:schemeClr val="accent3"/>
              </a:buClr>
              <a:defRPr/>
            </a:lvl7pPr>
            <a:lvl8pPr>
              <a:buClr>
                <a:schemeClr val="accent3"/>
              </a:buClr>
              <a:defRPr/>
            </a:lvl8pPr>
            <a:lvl9pPr>
              <a:buClr>
                <a:schemeClr val="accent3"/>
              </a:buClr>
              <a:defRPr/>
            </a:lvl9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Line 16"/>
          <p:cNvSpPr>
            <a:spLocks noChangeShapeType="1"/>
          </p:cNvSpPr>
          <p:nvPr userDrawn="1">
            <p:custDataLst>
              <p:tags r:id="rId3"/>
            </p:custDataLst>
          </p:nvPr>
        </p:nvSpPr>
        <p:spPr>
          <a:xfrm>
            <a:off x="538163" y="6545263"/>
            <a:ext cx="0" cy="104775"/>
          </a:xfrm>
          <a:prstGeom prst="line">
            <a:avLst/>
          </a:prstGeom>
          <a:noFill/>
          <a:ln w="6350">
            <a:solidFill>
              <a:schemeClr val="tx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694317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NRG_Summary highlights two columns">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8" name="Text Placeholder 7"/>
          <p:cNvSpPr>
            <a:spLocks noGrp="1"/>
          </p:cNvSpPr>
          <p:nvPr>
            <p:ph type="body" sz="quarter" idx="12" hasCustomPrompt="1"/>
            <p:custDataLst>
              <p:tags r:id="rId2"/>
            </p:custDataLst>
          </p:nvPr>
        </p:nvSpPr>
        <p:spPr>
          <a:xfrm>
            <a:off x="358775" y="1098000"/>
            <a:ext cx="3996000" cy="4680000"/>
          </a:xfrm>
          <a:prstGeom prst="rect">
            <a:avLst/>
          </a:prstGeom>
          <a:solidFill>
            <a:schemeClr val="bg1">
              <a:lumMod val="85000"/>
            </a:schemeClr>
          </a:solidFill>
        </p:spPr>
        <p:txBody>
          <a:bodyPr wrap="square" lIns="180000" tIns="180000" rIns="180000" bIns="18000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10" name="Text Placeholder 9"/>
          <p:cNvSpPr>
            <a:spLocks noGrp="1"/>
          </p:cNvSpPr>
          <p:nvPr>
            <p:ph type="body" sz="quarter" idx="13" hasCustomPrompt="1"/>
            <p:custDataLst>
              <p:tags r:id="rId3"/>
            </p:custDataLst>
          </p:nvPr>
        </p:nvSpPr>
        <p:spPr>
          <a:xfrm>
            <a:off x="4788000" y="1098000"/>
            <a:ext cx="3996000" cy="4680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1221023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NRG_Map">
    <p:spTree>
      <p:nvGrpSpPr>
        <p:cNvPr id="1" name=""/>
        <p:cNvGrpSpPr/>
        <p:nvPr/>
      </p:nvGrpSpPr>
      <p:grpSpPr>
        <a:xfrm>
          <a:off x="0" y="0"/>
          <a:ext cx="0" cy="0"/>
          <a:chOff x="0" y="0"/>
          <a:chExt cx="0" cy="0"/>
        </a:xfrm>
      </p:grpSpPr>
      <p:sp>
        <p:nvSpPr>
          <p:cNvPr id="5" name="Title 1"/>
          <p:cNvSpPr>
            <a:spLocks noGrp="1"/>
          </p:cNvSpPr>
          <p:nvPr>
            <p:ph type="title" hasCustomPrompt="1"/>
            <p:custDataLst>
              <p:tags r:id="rId1"/>
            </p:custDataLst>
          </p:nvPr>
        </p:nvSpPr>
        <p:spPr>
          <a:xfrm>
            <a:off x="358775" y="431800"/>
            <a:ext cx="8424000" cy="503238"/>
          </a:xfrm>
        </p:spPr>
        <p:txBody>
          <a:bodyPr/>
          <a:lstStyle>
            <a:lvl1pPr>
              <a:defRPr/>
            </a:lvl1pPr>
          </a:lstStyle>
          <a:p>
            <a:r>
              <a:rPr lang="en-US"/>
              <a:t>Slide title</a:t>
            </a:r>
          </a:p>
        </p:txBody>
      </p:sp>
    </p:spTree>
    <p:extLst>
      <p:ext uri="{BB962C8B-B14F-4D97-AF65-F5344CB8AC3E}">
        <p14:creationId xmlns:p14="http://schemas.microsoft.com/office/powerpoint/2010/main" val="26082742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NRG_Quotation - half page landscape image">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a:xfrm>
            <a:off x="360000" y="432000"/>
            <a:ext cx="8424000" cy="504000"/>
          </a:xfrm>
          <a:prstGeom prst="rect">
            <a:avLst/>
          </a:prstGeom>
        </p:spPr>
        <p:txBody>
          <a:bodyPr wrap="square" lIns="0" tIns="0" rIns="0" bIns="0"/>
          <a:lstStyle>
            <a:lvl1pPr>
              <a:defRPr/>
            </a:lvl1pPr>
          </a:lstStyle>
          <a:p>
            <a:r>
              <a:rPr lang="en-US"/>
              <a:t>Slide title</a:t>
            </a:r>
          </a:p>
        </p:txBody>
      </p:sp>
      <p:sp>
        <p:nvSpPr>
          <p:cNvPr id="6" name="Text Placeholder 5"/>
          <p:cNvSpPr>
            <a:spLocks noGrp="1"/>
          </p:cNvSpPr>
          <p:nvPr>
            <p:ph type="body" sz="quarter" idx="12" hasCustomPrompt="1"/>
            <p:custDataLst>
              <p:tags r:id="rId2"/>
            </p:custDataLst>
          </p:nvPr>
        </p:nvSpPr>
        <p:spPr>
          <a:xfrm>
            <a:off x="360000" y="1044000"/>
            <a:ext cx="8424000" cy="1620000"/>
          </a:xfrm>
          <a:prstGeom prst="rect">
            <a:avLst/>
          </a:prstGeom>
        </p:spPr>
        <p:txBody>
          <a:bodyPr/>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pic>
        <p:nvPicPr>
          <p:cNvPr id="7" name="Picture 3" descr="Quote-box-1"/>
          <p:cNvPicPr>
            <a:picLocks noChangeAspect="1" noChangeArrowheads="1"/>
          </p:cNvPicPr>
          <p:nvPr userDrawn="1">
            <p:custDataLst>
              <p:tags r:id="rId3"/>
            </p:custDataLst>
          </p:nvPr>
        </p:nvPicPr>
        <p:blipFill>
          <a:blip r:embed="rId7"/>
          <a:srcRect/>
          <a:stretch>
            <a:fillRect/>
          </a:stretch>
        </p:blipFill>
        <p:spPr>
          <a:xfrm>
            <a:off x="360363" y="2898000"/>
            <a:ext cx="8434800" cy="1297296"/>
          </a:xfrm>
          <a:prstGeom prst="rect">
            <a:avLst/>
          </a:prstGeom>
          <a:solidFill>
            <a:schemeClr val="bg1">
              <a:lumMod val="85000"/>
            </a:schemeClr>
          </a:solidFill>
        </p:spPr>
      </p:pic>
      <p:sp>
        <p:nvSpPr>
          <p:cNvPr id="9" name="Text Placeholder 8"/>
          <p:cNvSpPr>
            <a:spLocks noGrp="1"/>
          </p:cNvSpPr>
          <p:nvPr>
            <p:ph type="body" sz="quarter" idx="13" hasCustomPrompt="1"/>
            <p:custDataLst>
              <p:tags r:id="rId4"/>
            </p:custDataLst>
          </p:nvPr>
        </p:nvSpPr>
        <p:spPr>
          <a:xfrm>
            <a:off x="1249200" y="3092400"/>
            <a:ext cx="6660000" cy="900000"/>
          </a:xfrm>
          <a:prstGeom prst="rect">
            <a:avLst/>
          </a:prstGeom>
        </p:spPr>
        <p:txBody>
          <a:bodyPr anchor="ctr" anchorCtr="0"/>
          <a:lstStyle>
            <a:lvl1pPr>
              <a:defRPr sz="1800" i="1">
                <a:solidFill>
                  <a:schemeClr val="tx1"/>
                </a:solidFill>
              </a:defRPr>
            </a:lvl1pPr>
            <a:lvl2pPr>
              <a:defRPr sz="1800" i="1">
                <a:solidFill>
                  <a:schemeClr val="tx1"/>
                </a:solidFill>
              </a:defRPr>
            </a:lvl2pPr>
            <a:lvl3pPr>
              <a:defRPr sz="1800" i="1">
                <a:solidFill>
                  <a:schemeClr val="tx1"/>
                </a:solidFill>
              </a:defRPr>
            </a:lvl3pPr>
            <a:lvl4pPr>
              <a:defRPr sz="1800" i="1">
                <a:solidFill>
                  <a:schemeClr val="tx1"/>
                </a:solidFill>
              </a:defRPr>
            </a:lvl4pPr>
            <a:lvl5pPr>
              <a:defRPr sz="1800" i="1">
                <a:solidFill>
                  <a:schemeClr val="tx1"/>
                </a:solidFill>
              </a:defRPr>
            </a:lvl5pPr>
          </a:lstStyle>
          <a:p>
            <a:pPr lvl="0"/>
            <a:r>
              <a:rPr lang="en-US" i="1"/>
              <a:t>Quote box, no more than 30 words</a:t>
            </a:r>
            <a:endParaRPr lang="en-US"/>
          </a:p>
        </p:txBody>
      </p:sp>
      <p:sp>
        <p:nvSpPr>
          <p:cNvPr id="8" name="Text Placeholder 7"/>
          <p:cNvSpPr>
            <a:spLocks noGrp="1"/>
          </p:cNvSpPr>
          <p:nvPr>
            <p:ph type="body" sz="quarter" idx="14" hasCustomPrompt="1"/>
            <p:custDataLst>
              <p:tags r:id="rId5"/>
            </p:custDataLst>
          </p:nvPr>
        </p:nvSpPr>
        <p:spPr>
          <a:xfrm>
            <a:off x="359999" y="4189608"/>
            <a:ext cx="8434800" cy="2005200"/>
          </a:xfrm>
        </p:spPr>
        <p:txBody>
          <a:bodyPr>
            <a:normAutofit/>
          </a:bodyPr>
          <a:lstStyle>
            <a:lvl1pPr>
              <a:defRPr lang="en-US" sz="2200" kern="1200" baseline="0" smtClean="0">
                <a:solidFill>
                  <a:schemeClr val="accent3"/>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a:t>Select to insert half page landscape picture</a:t>
            </a:r>
          </a:p>
        </p:txBody>
      </p:sp>
    </p:spTree>
    <p:extLst>
      <p:ext uri="{BB962C8B-B14F-4D97-AF65-F5344CB8AC3E}">
        <p14:creationId xmlns:p14="http://schemas.microsoft.com/office/powerpoint/2010/main" val="32724678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NRG_Quotation - half page portrait image">
    <p:spTree>
      <p:nvGrpSpPr>
        <p:cNvPr id="1" name=""/>
        <p:cNvGrpSpPr/>
        <p:nvPr/>
      </p:nvGrpSpPr>
      <p:grpSpPr>
        <a:xfrm>
          <a:off x="0" y="0"/>
          <a:ext cx="0" cy="0"/>
          <a:chOff x="0" y="0"/>
          <a:chExt cx="0" cy="0"/>
        </a:xfrm>
      </p:grpSpPr>
      <p:pic>
        <p:nvPicPr>
          <p:cNvPr id="5" name="Picture 3" descr="Quote-box-2"/>
          <p:cNvPicPr preferRelativeResize="0">
            <a:picLocks noChangeAspect="1" noChangeArrowheads="1"/>
          </p:cNvPicPr>
          <p:nvPr userDrawn="1">
            <p:custDataLst>
              <p:tags r:id="rId1"/>
            </p:custDataLst>
          </p:nvPr>
        </p:nvPicPr>
        <p:blipFill>
          <a:blip r:embed="rId7"/>
          <a:srcRect/>
          <a:stretch>
            <a:fillRect/>
          </a:stretch>
        </p:blipFill>
        <p:spPr>
          <a:xfrm>
            <a:off x="5040000" y="1079500"/>
            <a:ext cx="3746500" cy="2054225"/>
          </a:xfrm>
          <a:prstGeom prst="rect">
            <a:avLst/>
          </a:prstGeom>
          <a:solidFill>
            <a:schemeClr val="bg1">
              <a:lumMod val="85000"/>
            </a:schemeClr>
          </a:solidFill>
        </p:spPr>
      </p:pic>
      <p:sp>
        <p:nvSpPr>
          <p:cNvPr id="7" name="Text Placeholder 6"/>
          <p:cNvSpPr>
            <a:spLocks noGrp="1"/>
          </p:cNvSpPr>
          <p:nvPr>
            <p:ph type="body" sz="quarter" idx="12" hasCustomPrompt="1"/>
            <p:custDataLst>
              <p:tags r:id="rId2"/>
            </p:custDataLst>
          </p:nvPr>
        </p:nvSpPr>
        <p:spPr>
          <a:xfrm>
            <a:off x="360362" y="1044000"/>
            <a:ext cx="4132800" cy="5040000"/>
          </a:xfrm>
          <a:prstGeom prst="rect">
            <a:avLst/>
          </a:prstGeom>
        </p:spPr>
        <p:txBody>
          <a:bodyPr/>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Text Placeholder 8"/>
          <p:cNvSpPr>
            <a:spLocks noGrp="1"/>
          </p:cNvSpPr>
          <p:nvPr>
            <p:ph type="body" sz="quarter" idx="13" hasCustomPrompt="1"/>
            <p:custDataLst>
              <p:tags r:id="rId3"/>
            </p:custDataLst>
          </p:nvPr>
        </p:nvSpPr>
        <p:spPr>
          <a:xfrm>
            <a:off x="5922000" y="1332000"/>
            <a:ext cx="1940400" cy="1620000"/>
          </a:xfrm>
          <a:prstGeom prst="rect">
            <a:avLst/>
          </a:prstGeom>
        </p:spPr>
        <p:txBody>
          <a:bodyPr anchor="ctr" anchorCtr="0"/>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i="1"/>
              <a:t>Quote box, no more than 30 words</a:t>
            </a:r>
            <a:endParaRPr lang="en-US"/>
          </a:p>
        </p:txBody>
      </p:sp>
      <p:sp>
        <p:nvSpPr>
          <p:cNvPr id="8" name="Text Placeholder 7"/>
          <p:cNvSpPr>
            <a:spLocks noGrp="1"/>
          </p:cNvSpPr>
          <p:nvPr>
            <p:ph type="body" sz="quarter" idx="14" hasCustomPrompt="1"/>
            <p:custDataLst>
              <p:tags r:id="rId4"/>
            </p:custDataLst>
          </p:nvPr>
        </p:nvSpPr>
        <p:spPr>
          <a:xfrm>
            <a:off x="5040000" y="3132000"/>
            <a:ext cx="3747600" cy="3042000"/>
          </a:xfrm>
        </p:spPr>
        <p:txBody>
          <a:bodyPr>
            <a:normAutofit/>
          </a:bodyPr>
          <a:lstStyle>
            <a:lvl1pPr>
              <a:defRPr lang="en-US" sz="2200" kern="1200" baseline="0" smtClean="0">
                <a:solidFill>
                  <a:schemeClr val="accent3"/>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a:t>Select to insert half page portrait picture</a:t>
            </a:r>
          </a:p>
        </p:txBody>
      </p:sp>
      <p:sp>
        <p:nvSpPr>
          <p:cNvPr id="6" name="Title 5"/>
          <p:cNvSpPr>
            <a:spLocks noGrp="1"/>
          </p:cNvSpPr>
          <p:nvPr>
            <p:ph type="title" hasCustomPrompt="1"/>
            <p:custDataLst>
              <p:tags r:id="rId5"/>
            </p:custDataLst>
          </p:nvPr>
        </p:nvSpPr>
        <p:spPr/>
        <p:txBody>
          <a:bodyPr/>
          <a:lstStyle>
            <a:lvl1pPr>
              <a:defRPr/>
            </a:lvl1pPr>
          </a:lstStyle>
          <a:p>
            <a:r>
              <a:rPr lang="en-US"/>
              <a:t>Slide title</a:t>
            </a:r>
          </a:p>
        </p:txBody>
      </p:sp>
    </p:spTree>
    <p:extLst>
      <p:ext uri="{BB962C8B-B14F-4D97-AF65-F5344CB8AC3E}">
        <p14:creationId xmlns:p14="http://schemas.microsoft.com/office/powerpoint/2010/main" val="3245631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NRG_Standard quotation page">
    <p:spTree>
      <p:nvGrpSpPr>
        <p:cNvPr id="1" name=""/>
        <p:cNvGrpSpPr/>
        <p:nvPr/>
      </p:nvGrpSpPr>
      <p:grpSpPr>
        <a:xfrm>
          <a:off x="0" y="0"/>
          <a:ext cx="0" cy="0"/>
          <a:chOff x="0" y="0"/>
          <a:chExt cx="0" cy="0"/>
        </a:xfrm>
      </p:grpSpPr>
      <p:pic>
        <p:nvPicPr>
          <p:cNvPr id="7" name="Picture 15" descr="Grey-quote-mark_HJ_medium"/>
          <p:cNvPicPr>
            <a:picLocks noChangeAspect="1" noChangeArrowheads="1"/>
          </p:cNvPicPr>
          <p:nvPr userDrawn="1">
            <p:custDataLst>
              <p:tags r:id="rId1"/>
            </p:custDataLst>
          </p:nvPr>
        </p:nvPicPr>
        <p:blipFill>
          <a:blip r:embed="rId5"/>
          <a:srcRect/>
          <a:stretch>
            <a:fillRect/>
          </a:stretch>
        </p:blipFill>
        <p:spPr>
          <a:xfrm>
            <a:off x="223838" y="188913"/>
            <a:ext cx="1468437" cy="1079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custDataLst>
              <p:tags r:id="rId2"/>
            </p:custDataLst>
          </p:nvPr>
        </p:nvSpPr>
        <p:spPr>
          <a:xfrm>
            <a:off x="1922400" y="907200"/>
            <a:ext cx="5040000" cy="4860000"/>
          </a:xfrm>
          <a:prstGeom prst="rect">
            <a:avLst/>
          </a:prstGeom>
        </p:spPr>
        <p:txBody>
          <a:bodyPr anchor="ctr" anchorCtr="0"/>
          <a:lstStyle>
            <a:lvl1pPr>
              <a:defRPr sz="1800">
                <a:solidFill>
                  <a:schemeClr val="tx1"/>
                </a:solidFill>
              </a:defRPr>
            </a:lvl1pPr>
            <a:lvl2pPr>
              <a:defRPr sz="1800">
                <a:solidFill>
                  <a:schemeClr val="tx2"/>
                </a:solidFill>
              </a:defRPr>
            </a:lvl2pPr>
          </a:lstStyle>
          <a:p>
            <a:pPr lvl="0"/>
            <a:r>
              <a:rPr lang="en-US"/>
              <a:t>Quote slide, 50 words or fewer</a:t>
            </a:r>
          </a:p>
          <a:p>
            <a:pPr lvl="1"/>
            <a:r>
              <a:rPr lang="en-US"/>
              <a:t>Name surname, position, entity</a:t>
            </a:r>
          </a:p>
        </p:txBody>
      </p:sp>
      <p:pic>
        <p:nvPicPr>
          <p:cNvPr id="6" name="Picture 19" descr="Grey-quote-mark_HJ_medium"/>
          <p:cNvPicPr>
            <a:picLocks noChangeAspect="1" noChangeArrowheads="1"/>
          </p:cNvPicPr>
          <p:nvPr userDrawn="1">
            <p:custDataLst>
              <p:tags r:id="rId3"/>
            </p:custDataLst>
          </p:nvPr>
        </p:nvPicPr>
        <p:blipFill>
          <a:blip r:embed="rId6"/>
          <a:srcRect/>
          <a:stretch>
            <a:fillRect/>
          </a:stretch>
        </p:blipFill>
        <p:spPr>
          <a:xfrm>
            <a:off x="7310438" y="5114925"/>
            <a:ext cx="1468437" cy="107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99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RG_Summary highlights grid of four">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baseline="0"/>
            </a:lvl1pPr>
          </a:lstStyle>
          <a:p>
            <a:r>
              <a:rPr lang="en-US"/>
              <a:t>Slide title</a:t>
            </a:r>
          </a:p>
        </p:txBody>
      </p:sp>
      <p:sp>
        <p:nvSpPr>
          <p:cNvPr id="8" name="Text Placeholder 7"/>
          <p:cNvSpPr>
            <a:spLocks noGrp="1"/>
          </p:cNvSpPr>
          <p:nvPr>
            <p:ph type="body" sz="quarter" idx="12" hasCustomPrompt="1"/>
            <p:custDataLst>
              <p:tags r:id="rId2"/>
            </p:custDataLst>
          </p:nvPr>
        </p:nvSpPr>
        <p:spPr>
          <a:xfrm>
            <a:off x="358775" y="1098000"/>
            <a:ext cx="3996000" cy="2196000"/>
          </a:xfrm>
          <a:prstGeom prst="rect">
            <a:avLst/>
          </a:prstGeom>
          <a:solidFill>
            <a:schemeClr val="bg1">
              <a:lumMod val="85000"/>
            </a:schemeClr>
          </a:solidFill>
        </p:spPr>
        <p:txBody>
          <a:bodyPr wrap="square" lIns="180000" tIns="180000" rIns="180000" bIns="18000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10" name="Text Placeholder 9"/>
          <p:cNvSpPr>
            <a:spLocks noGrp="1"/>
          </p:cNvSpPr>
          <p:nvPr>
            <p:ph type="body" sz="quarter" idx="13" hasCustomPrompt="1"/>
            <p:custDataLst>
              <p:tags r:id="rId3"/>
            </p:custDataLst>
          </p:nvPr>
        </p:nvSpPr>
        <p:spPr>
          <a:xfrm>
            <a:off x="4788000" y="109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4" name="Text Placeholder 3"/>
          <p:cNvSpPr>
            <a:spLocks noGrp="1"/>
          </p:cNvSpPr>
          <p:nvPr>
            <p:ph type="body" sz="quarter" idx="14" hasCustomPrompt="1"/>
            <p:custDataLst>
              <p:tags r:id="rId4"/>
            </p:custDataLst>
          </p:nvPr>
        </p:nvSpPr>
        <p:spPr>
          <a:xfrm>
            <a:off x="3672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
        <p:nvSpPr>
          <p:cNvPr id="9" name="Text Placeholder 8"/>
          <p:cNvSpPr>
            <a:spLocks noGrp="1"/>
          </p:cNvSpPr>
          <p:nvPr>
            <p:ph type="body" sz="quarter" idx="15" hasCustomPrompt="1"/>
            <p:custDataLst>
              <p:tags r:id="rId5"/>
            </p:custDataLst>
          </p:nvPr>
        </p:nvSpPr>
        <p:spPr>
          <a:xfrm>
            <a:off x="4791600" y="3618000"/>
            <a:ext cx="3996000" cy="2196000"/>
          </a:xfrm>
          <a:prstGeom prst="rect">
            <a:avLst/>
          </a:prstGeom>
          <a:solidFill>
            <a:schemeClr val="bg1">
              <a:lumMod val="85000"/>
            </a:schemeClr>
          </a:solidFill>
        </p:spPr>
        <p:txBody>
          <a:bodyPr wrap="square" lIns="180000" tIns="180000" rIns="180000" bIns="180000"/>
          <a:lstStyle>
            <a:lvl2pPr>
              <a:defRPr/>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1613563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NRG_Standard CV">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6" name="Text Placeholder 5"/>
          <p:cNvSpPr>
            <a:spLocks noGrp="1"/>
          </p:cNvSpPr>
          <p:nvPr>
            <p:ph type="body" sz="quarter" idx="12" hasCustomPrompt="1"/>
            <p:custDataLst>
              <p:tags r:id="rId2"/>
            </p:custDataLst>
          </p:nvPr>
        </p:nvSpPr>
        <p:spPr>
          <a:xfrm>
            <a:off x="360000" y="1080000"/>
            <a:ext cx="756000" cy="936000"/>
          </a:xfrm>
          <a:prstGeom prst="rect">
            <a:avLst/>
          </a:prstGeom>
        </p:spPr>
        <p:txBody>
          <a:bodyPr/>
          <a:lstStyle>
            <a:lvl1pPr>
              <a:defRPr sz="900">
                <a:solidFill>
                  <a:schemeClr val="tx1"/>
                </a:solidFill>
              </a:defRPr>
            </a:lvl1pPr>
            <a:lvl2pPr>
              <a:defRPr sz="900" b="0"/>
            </a:lvl2pPr>
          </a:lstStyle>
          <a:p>
            <a:pPr lvl="0"/>
            <a:r>
              <a:rPr lang="en-US"/>
              <a:t>Select to insert picture</a:t>
            </a:r>
          </a:p>
        </p:txBody>
      </p:sp>
      <p:sp>
        <p:nvSpPr>
          <p:cNvPr id="8" name="Text Placeholder 7"/>
          <p:cNvSpPr>
            <a:spLocks noGrp="1"/>
          </p:cNvSpPr>
          <p:nvPr>
            <p:ph type="body" sz="quarter" idx="13" hasCustomPrompt="1"/>
            <p:custDataLst>
              <p:tags r:id="rId3"/>
            </p:custDataLst>
          </p:nvPr>
        </p:nvSpPr>
        <p:spPr>
          <a:xfrm>
            <a:off x="4935600" y="1080000"/>
            <a:ext cx="756000" cy="936000"/>
          </a:xfrm>
          <a:prstGeom prst="rect">
            <a:avLst/>
          </a:prstGeom>
        </p:spPr>
        <p:txBody>
          <a:bodyPr>
            <a:normAutofit/>
          </a:bodyPr>
          <a:lstStyle>
            <a:lvl1pPr>
              <a:defRPr sz="900">
                <a:solidFill>
                  <a:schemeClr val="tx1"/>
                </a:solidFill>
              </a:defRPr>
            </a:lvl1pPr>
            <a:lvl2pPr>
              <a:defRPr sz="900" b="0"/>
            </a:lvl2pPr>
          </a:lstStyle>
          <a:p>
            <a:pPr lvl="0"/>
            <a:r>
              <a:rPr lang="en-US"/>
              <a:t>Select to insert picture</a:t>
            </a:r>
          </a:p>
        </p:txBody>
      </p:sp>
      <p:sp>
        <p:nvSpPr>
          <p:cNvPr id="10" name="Text Placeholder 9"/>
          <p:cNvSpPr>
            <a:spLocks noGrp="1"/>
          </p:cNvSpPr>
          <p:nvPr>
            <p:ph type="body" sz="quarter" idx="14" hasCustomPrompt="1"/>
            <p:custDataLst>
              <p:tags r:id="rId4"/>
            </p:custDataLst>
          </p:nvPr>
        </p:nvSpPr>
        <p:spPr>
          <a:xfrm>
            <a:off x="1296000" y="1079499"/>
            <a:ext cx="2880000" cy="5040000"/>
          </a:xfrm>
          <a:prstGeom prst="rect">
            <a:avLst/>
          </a:prstGeom>
        </p:spPr>
        <p:txBody>
          <a:bodyPr/>
          <a:lstStyle>
            <a:lvl1pPr>
              <a:defRPr sz="1700"/>
            </a:lvl1pPr>
            <a:lvl2pPr>
              <a:defRPr/>
            </a:lvl2pPr>
            <a:lvl3pPr>
              <a:defRPr baseline="0"/>
            </a:lvl3pPr>
          </a:lstStyle>
          <a:p>
            <a:pPr lvl="0"/>
            <a:r>
              <a:rPr lang="en-US"/>
              <a:t>Name Surname</a:t>
            </a:r>
          </a:p>
          <a:p>
            <a:pPr lvl="1"/>
            <a:r>
              <a:rPr lang="en-US"/>
              <a:t>Position, entity</a:t>
            </a:r>
          </a:p>
          <a:p>
            <a:pPr lvl="2"/>
            <a:r>
              <a:rPr lang="en-US"/>
              <a:t>Biography, no more than 200 words</a:t>
            </a:r>
          </a:p>
        </p:txBody>
      </p:sp>
      <p:sp>
        <p:nvSpPr>
          <p:cNvPr id="12" name="Text Placeholder 11"/>
          <p:cNvSpPr>
            <a:spLocks noGrp="1"/>
          </p:cNvSpPr>
          <p:nvPr>
            <p:ph type="body" sz="quarter" idx="15" hasCustomPrompt="1"/>
            <p:custDataLst>
              <p:tags r:id="rId5"/>
            </p:custDataLst>
          </p:nvPr>
        </p:nvSpPr>
        <p:spPr>
          <a:xfrm>
            <a:off x="5868000" y="1080000"/>
            <a:ext cx="2880000" cy="5040000"/>
          </a:xfrm>
          <a:prstGeom prst="rect">
            <a:avLst/>
          </a:prstGeom>
        </p:spPr>
        <p:txBody>
          <a:bodyPr/>
          <a:lstStyle>
            <a:lvl1pPr>
              <a:defRPr sz="1700"/>
            </a:lvl1pPr>
            <a:lvl2pPr>
              <a:defRPr/>
            </a:lvl2pPr>
            <a:lvl3pPr>
              <a:defRPr/>
            </a:lvl3pPr>
          </a:lstStyle>
          <a:p>
            <a:pPr lvl="0"/>
            <a:r>
              <a:rPr lang="en-US"/>
              <a:t>Name Surname</a:t>
            </a:r>
          </a:p>
          <a:p>
            <a:pPr lvl="1"/>
            <a:r>
              <a:rPr lang="en-US"/>
              <a:t>Position, entity</a:t>
            </a:r>
          </a:p>
          <a:p>
            <a:pPr lvl="2"/>
            <a:r>
              <a:rPr lang="en-US"/>
              <a:t>Biography, no more than 200 words</a:t>
            </a:r>
          </a:p>
        </p:txBody>
      </p:sp>
    </p:spTree>
    <p:extLst>
      <p:ext uri="{BB962C8B-B14F-4D97-AF65-F5344CB8AC3E}">
        <p14:creationId xmlns:p14="http://schemas.microsoft.com/office/powerpoint/2010/main" val="21783397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NRG_Standard disclaimer">
    <p:spTree>
      <p:nvGrpSpPr>
        <p:cNvPr id="1" name=""/>
        <p:cNvGrpSpPr/>
        <p:nvPr/>
      </p:nvGrpSpPr>
      <p:grpSpPr>
        <a:xfrm>
          <a:off x="0" y="0"/>
          <a:ext cx="0" cy="0"/>
          <a:chOff x="0" y="0"/>
          <a:chExt cx="0" cy="0"/>
        </a:xfrm>
      </p:grpSpPr>
      <p:sp>
        <p:nvSpPr>
          <p:cNvPr id="7" name="Text Placeholder 6"/>
          <p:cNvSpPr>
            <a:spLocks noGrp="1"/>
          </p:cNvSpPr>
          <p:nvPr>
            <p:ph type="body" sz="quarter" idx="12" hasCustomPrompt="1"/>
            <p:custDataLst>
              <p:tags r:id="rId1"/>
            </p:custDataLst>
          </p:nvPr>
        </p:nvSpPr>
        <p:spPr>
          <a:xfrm>
            <a:off x="360000" y="1044000"/>
            <a:ext cx="8424000" cy="5040000"/>
          </a:xfrm>
          <a:prstGeom prst="rect">
            <a:avLst/>
          </a:prstGeom>
        </p:spPr>
        <p:txBody>
          <a:bodyPr anchor="b" anchorCtr="0"/>
          <a:lstStyle>
            <a:lvl1pPr>
              <a:defRPr/>
            </a:lvl1pPr>
            <a:lvl2pPr>
              <a:defRPr sz="700">
                <a:solidFill>
                  <a:schemeClr val="tx1"/>
                </a:solidFill>
              </a:defRPr>
            </a:lvl2pPr>
            <a:lvl3pPr>
              <a:defRPr sz="700"/>
            </a:lvl3pPr>
            <a:lvl4pPr>
              <a:defRPr sz="700"/>
            </a:lvl4pPr>
            <a:lvl5pPr>
              <a:defRPr sz="700"/>
            </a:lvl5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p:txBody>
      </p:sp>
      <p:sp>
        <p:nvSpPr>
          <p:cNvPr id="6" name="Line 16"/>
          <p:cNvSpPr>
            <a:spLocks noChangeShapeType="1"/>
          </p:cNvSpPr>
          <p:nvPr>
            <p:custDataLst>
              <p:tags r:id="rId2"/>
            </p:custDataLst>
          </p:nvPr>
        </p:nvSpPr>
        <p:spPr>
          <a:xfrm>
            <a:off x="538163" y="6545263"/>
            <a:ext cx="0" cy="104775"/>
          </a:xfrm>
          <a:prstGeom prst="line">
            <a:avLst/>
          </a:prstGeom>
          <a:noFill/>
          <a:ln w="6350">
            <a:solidFill>
              <a:schemeClr val="tx2"/>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61702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NRG_Back cover">
    <p:spTree>
      <p:nvGrpSpPr>
        <p:cNvPr id="1" name=""/>
        <p:cNvGrpSpPr/>
        <p:nvPr/>
      </p:nvGrpSpPr>
      <p:grpSpPr>
        <a:xfrm>
          <a:off x="0" y="0"/>
          <a:ext cx="0" cy="0"/>
          <a:chOff x="0" y="0"/>
          <a:chExt cx="0" cy="0"/>
        </a:xfrm>
      </p:grpSpPr>
      <p:pic>
        <p:nvPicPr>
          <p:cNvPr id="3" name="D22E0B06-0F89-4DB5-BE26-0A6F69041476" descr="68204044-C47A-47CC-AF70-797E2CAB5060@ovis-creative"/>
          <p:cNvPicPr>
            <a:picLocks noChangeAspect="1" noChangeArrowheads="1"/>
          </p:cNvPicPr>
          <p:nvPr userDrawn="1"/>
        </p:nvPicPr>
        <p:blipFill>
          <a:blip r:embed="rId2"/>
          <a:srcRect/>
          <a:stretch>
            <a:fillRect/>
          </a:stretch>
        </p:blipFill>
        <p:spPr>
          <a:xfrm>
            <a:off x="1605920" y="2457450"/>
            <a:ext cx="5928191" cy="168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81144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8788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RG_Presentation cover">
    <p:spTree>
      <p:nvGrpSpPr>
        <p:cNvPr id="1" name=""/>
        <p:cNvGrpSpPr/>
        <p:nvPr/>
      </p:nvGrpSpPr>
      <p:grpSpPr>
        <a:xfrm>
          <a:off x="0" y="0"/>
          <a:ext cx="0" cy="0"/>
          <a:chOff x="0" y="0"/>
          <a:chExt cx="0" cy="0"/>
        </a:xfrm>
      </p:grpSpPr>
      <p:pic>
        <p:nvPicPr>
          <p:cNvPr id="7" name="Picture 6"/>
          <p:cNvPicPr>
            <a:picLocks noChangeAspect="1"/>
          </p:cNvPicPr>
          <p:nvPr userDrawn="1">
            <p:custDataLst>
              <p:tags r:id="rId1"/>
            </p:custDataLst>
          </p:nvPr>
        </p:nvPicPr>
        <p:blipFill>
          <a:blip r:embed="rId5"/>
          <a:srcRect/>
          <a:stretch>
            <a:fillRect/>
          </a:stretch>
        </p:blipFill>
        <p:spPr>
          <a:xfrm>
            <a:off x="0" y="0"/>
            <a:ext cx="9144000" cy="6858000"/>
          </a:xfrm>
          <a:prstGeom prst="rect">
            <a:avLst/>
          </a:prstGeom>
        </p:spPr>
      </p:pic>
      <p:sp>
        <p:nvSpPr>
          <p:cNvPr id="5" name="Rectangle 4"/>
          <p:cNvSpPr/>
          <p:nvPr userDrawn="1"/>
        </p:nvSpPr>
        <p:spPr>
          <a:xfrm>
            <a:off x="519112" y="0"/>
            <a:ext cx="8105775" cy="4286250"/>
          </a:xfrm>
          <a:prstGeom prst="rect">
            <a:avLst/>
          </a:prstGeom>
          <a:solidFill>
            <a:srgbClr val="7071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half" idx="1" hasCustomPrompt="1"/>
            <p:custDataLst>
              <p:tags r:id="rId2"/>
            </p:custDataLst>
          </p:nvPr>
        </p:nvSpPr>
        <p:spPr>
          <a:xfrm>
            <a:off x="853200" y="2433600"/>
            <a:ext cx="7560000" cy="1764000"/>
          </a:xfrm>
          <a:prstGeom prst="rect">
            <a:avLst/>
          </a:prstGeom>
        </p:spPr>
        <p:txBody>
          <a:bodyPr wrap="square"/>
          <a:lstStyle>
            <a:lvl1pPr>
              <a:defRPr sz="1800" baseline="0">
                <a:solidFill>
                  <a:schemeClr val="bg1"/>
                </a:solidFill>
              </a:defRPr>
            </a:lvl1pPr>
            <a:lvl2pPr>
              <a:defRPr>
                <a:solidFill>
                  <a:schemeClr val="bg1"/>
                </a:solidFill>
              </a:defRPr>
            </a:lvl2pPr>
          </a:lstStyle>
          <a:p>
            <a:pPr lvl="0"/>
            <a:r>
              <a:rPr lang="en-US"/>
              <a:t>First name surname</a:t>
            </a:r>
          </a:p>
          <a:p>
            <a:pPr lvl="0"/>
            <a:r>
              <a:rPr lang="en-US"/>
              <a:t>Position</a:t>
            </a:r>
          </a:p>
          <a:p>
            <a:pPr lvl="0"/>
            <a:r>
              <a:rPr lang="en-US"/>
              <a:t>Legal Entity</a:t>
            </a:r>
          </a:p>
          <a:p>
            <a:pPr lvl="0"/>
            <a:r>
              <a:rPr lang="en-US"/>
              <a:t>Date</a:t>
            </a:r>
          </a:p>
          <a:p>
            <a:pPr lvl="0"/>
            <a:endParaRPr lang="en-US"/>
          </a:p>
        </p:txBody>
      </p:sp>
      <p:sp>
        <p:nvSpPr>
          <p:cNvPr id="2" name="Title 1"/>
          <p:cNvSpPr>
            <a:spLocks noGrp="1"/>
          </p:cNvSpPr>
          <p:nvPr>
            <p:ph type="title" hasCustomPrompt="1"/>
            <p:custDataLst>
              <p:tags r:id="rId3"/>
            </p:custDataLst>
          </p:nvPr>
        </p:nvSpPr>
        <p:spPr>
          <a:xfrm>
            <a:off x="853200" y="1962000"/>
            <a:ext cx="7560000" cy="468313"/>
          </a:xfrm>
        </p:spPr>
        <p:txBody>
          <a:bodyPr/>
          <a:lstStyle>
            <a:lvl1pPr>
              <a:defRPr baseline="0">
                <a:solidFill>
                  <a:schemeClr val="bg1"/>
                </a:solidFill>
              </a:defRPr>
            </a:lvl1pPr>
          </a:lstStyle>
          <a:p>
            <a:r>
              <a:rPr lang="en-US"/>
              <a:t>Title</a:t>
            </a:r>
          </a:p>
        </p:txBody>
      </p:sp>
      <p:pic>
        <p:nvPicPr>
          <p:cNvPr id="2052" name="Picture 4" descr="http://brickandpatel.com/i/logo.png"/>
          <p:cNvPicPr>
            <a:picLocks noChangeAspect="1" noChangeArrowheads="1"/>
          </p:cNvPicPr>
          <p:nvPr userDrawn="1"/>
        </p:nvPicPr>
        <p:blipFill>
          <a:blip r:embed="rId6"/>
          <a:srcRect/>
          <a:stretch>
            <a:fillRect/>
          </a:stretch>
        </p:blipFill>
        <p:spPr>
          <a:xfrm>
            <a:off x="5267324" y="509739"/>
            <a:ext cx="2609851" cy="563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9261480"/>
      </p:ext>
    </p:extLst>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RF_Standard disclaimer">
    <p:spTree>
      <p:nvGrpSpPr>
        <p:cNvPr id="1" name=""/>
        <p:cNvGrpSpPr/>
        <p:nvPr/>
      </p:nvGrpSpPr>
      <p:grpSpPr>
        <a:xfrm>
          <a:off x="0" y="0"/>
          <a:ext cx="0" cy="0"/>
          <a:chOff x="0" y="0"/>
          <a:chExt cx="0" cy="0"/>
        </a:xfrm>
      </p:grpSpPr>
      <p:sp>
        <p:nvSpPr>
          <p:cNvPr id="7" name="Text Placeholder 6"/>
          <p:cNvSpPr>
            <a:spLocks noGrp="1"/>
          </p:cNvSpPr>
          <p:nvPr>
            <p:ph type="body" sz="quarter" idx="12" hasCustomPrompt="1"/>
            <p:custDataLst>
              <p:tags r:id="rId1"/>
            </p:custDataLst>
          </p:nvPr>
        </p:nvSpPr>
        <p:spPr>
          <a:xfrm>
            <a:off x="360000" y="1044000"/>
            <a:ext cx="8424000" cy="5040000"/>
          </a:xfrm>
          <a:prstGeom prst="rect">
            <a:avLst/>
          </a:prstGeom>
        </p:spPr>
        <p:txBody>
          <a:bodyPr anchor="b" anchorCtr="0"/>
          <a:lstStyle>
            <a:lvl1pPr>
              <a:defRPr/>
            </a:lvl1pPr>
            <a:lvl2pPr>
              <a:defRPr sz="700">
                <a:solidFill>
                  <a:schemeClr val="tx1"/>
                </a:solidFill>
              </a:defRPr>
            </a:lvl2pPr>
            <a:lvl3pPr>
              <a:defRPr sz="700"/>
            </a:lvl3pPr>
            <a:lvl4pPr>
              <a:defRPr sz="700"/>
            </a:lvl4pPr>
            <a:lvl5pPr>
              <a:defRPr sz="700"/>
            </a:lvl5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170211"/>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RG_Conten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custDataLst>
              <p:tags r:id="rId1"/>
            </p:custDataLst>
          </p:nvPr>
        </p:nvSpPr>
        <p:spPr>
          <a:xfrm>
            <a:off x="358775" y="432000"/>
            <a:ext cx="8420400" cy="5648400"/>
          </a:xfrm>
          <a:prstGeom prst="rect">
            <a:avLst/>
          </a:prstGeom>
        </p:spPr>
        <p:txBody>
          <a:bodyPr wrap="square" lIns="0" tIns="0" rIns="0" bIns="0"/>
          <a:lstStyle>
            <a:lvl2pPr>
              <a:defRPr baseline="0"/>
            </a:lvl2pPr>
          </a:lstStyle>
          <a:p>
            <a:pPr lvl="0"/>
            <a:r>
              <a:rPr lang="en-US"/>
              <a:t>Click to type text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Nineth level</a:t>
            </a:r>
          </a:p>
        </p:txBody>
      </p:sp>
    </p:spTree>
    <p:extLst>
      <p:ext uri="{BB962C8B-B14F-4D97-AF65-F5344CB8AC3E}">
        <p14:creationId xmlns:p14="http://schemas.microsoft.com/office/powerpoint/2010/main" val="189838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RG_Standard pictur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custDataLst>
              <p:tags r:id="rId1"/>
            </p:custDataLst>
          </p:nvPr>
        </p:nvSpPr>
        <p:spPr>
          <a:xfrm>
            <a:off x="0" y="0"/>
            <a:ext cx="9147600" cy="6861600"/>
          </a:xfrm>
        </p:spPr>
        <p:txBody>
          <a:bodyPr>
            <a:normAutofit/>
          </a:bodyPr>
          <a:lstStyle>
            <a:lvl1pPr>
              <a:defRPr lang="en-US" sz="2200" kern="1200" baseline="0" smtClean="0">
                <a:solidFill>
                  <a:schemeClr val="tx2"/>
                </a:solidFill>
                <a:latin typeface="Arial" pitchFamily="34" charset="0"/>
                <a:ea typeface="+mn-ea"/>
                <a:cs typeface="Arial" pitchFamily="34" charset="0"/>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en-US"/>
              <a:t>Select to insert full page picture</a:t>
            </a:r>
          </a:p>
        </p:txBody>
      </p:sp>
    </p:spTree>
    <p:extLst>
      <p:ext uri="{BB962C8B-B14F-4D97-AF65-F5344CB8AC3E}">
        <p14:creationId xmlns:p14="http://schemas.microsoft.com/office/powerpoint/2010/main" val="246338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1355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NRG_Table">
    <p:spTree>
      <p:nvGrpSpPr>
        <p:cNvPr id="1" name=""/>
        <p:cNvGrpSpPr/>
        <p:nvPr/>
      </p:nvGrpSpPr>
      <p:grpSpPr>
        <a:xfrm>
          <a:off x="0" y="0"/>
          <a:ext cx="0" cy="0"/>
          <a:chOff x="0" y="0"/>
          <a:chExt cx="0" cy="0"/>
        </a:xfrm>
      </p:grpSpPr>
      <p:sp>
        <p:nvSpPr>
          <p:cNvPr id="2" name="Title 1"/>
          <p:cNvSpPr>
            <a:spLocks noGrp="1"/>
          </p:cNvSpPr>
          <p:nvPr>
            <p:ph type="title" hasCustomPrompt="1"/>
            <p:custDataLst>
              <p:tags r:id="rId1"/>
            </p:custDataLst>
          </p:nvPr>
        </p:nvSpPr>
        <p:spPr/>
        <p:txBody>
          <a:bodyPr/>
          <a:lstStyle>
            <a:lvl1pPr>
              <a:defRPr/>
            </a:lvl1pPr>
          </a:lstStyle>
          <a:p>
            <a:r>
              <a:rPr lang="en-US"/>
              <a:t>Slide title</a:t>
            </a:r>
          </a:p>
        </p:txBody>
      </p:sp>
      <p:sp>
        <p:nvSpPr>
          <p:cNvPr id="6" name="Text Placeholder 5"/>
          <p:cNvSpPr>
            <a:spLocks noGrp="1"/>
          </p:cNvSpPr>
          <p:nvPr>
            <p:ph type="body" sz="quarter" idx="12" hasCustomPrompt="1"/>
            <p:custDataLst>
              <p:tags r:id="rId2"/>
            </p:custDataLst>
          </p:nvPr>
        </p:nvSpPr>
        <p:spPr>
          <a:xfrm>
            <a:off x="358774" y="1051200"/>
            <a:ext cx="8424000" cy="432000"/>
          </a:xfrm>
          <a:prstGeom prst="rect">
            <a:avLst/>
          </a:prstGeom>
        </p:spPr>
        <p:txBody>
          <a:bodyPr wrap="none" lIns="0" tIns="0" rIns="0" bIns="0"/>
          <a:lstStyle>
            <a:lvl1pPr>
              <a:defRPr sz="2200" baseline="0">
                <a:solidFill>
                  <a:schemeClr val="tx2"/>
                </a:solidFill>
              </a:defRPr>
            </a:lvl1pPr>
            <a:lvl2pPr>
              <a:defRPr sz="2200">
                <a:solidFill>
                  <a:schemeClr val="tx2"/>
                </a:solidFill>
              </a:defRPr>
            </a:lvl2pPr>
            <a:lvl3pPr>
              <a:defRPr sz="2200">
                <a:solidFill>
                  <a:schemeClr val="tx2"/>
                </a:solidFill>
              </a:defRPr>
            </a:lvl3pPr>
            <a:lvl4pPr>
              <a:defRPr sz="2200">
                <a:solidFill>
                  <a:schemeClr val="tx2"/>
                </a:solidFill>
              </a:defRPr>
            </a:lvl4pPr>
            <a:lvl5pPr>
              <a:defRPr sz="2200">
                <a:solidFill>
                  <a:schemeClr val="tx2"/>
                </a:solidFill>
              </a:defRPr>
            </a:lvl5pPr>
          </a:lstStyle>
          <a:p>
            <a:pPr lvl="0"/>
            <a:r>
              <a:rPr lang="en-US"/>
              <a:t>Main heading</a:t>
            </a:r>
          </a:p>
        </p:txBody>
      </p:sp>
      <p:sp>
        <p:nvSpPr>
          <p:cNvPr id="8" name="Table Placeholder 7"/>
          <p:cNvSpPr>
            <a:spLocks noGrp="1"/>
          </p:cNvSpPr>
          <p:nvPr>
            <p:ph type="tbl" sz="quarter" idx="13" hasCustomPrompt="1"/>
            <p:custDataLst>
              <p:tags r:id="rId3"/>
            </p:custDataLst>
          </p:nvPr>
        </p:nvSpPr>
        <p:spPr>
          <a:xfrm>
            <a:off x="360000" y="1558801"/>
            <a:ext cx="8424000" cy="4388400"/>
          </a:xfrm>
          <a:prstGeom prst="rect">
            <a:avLst/>
          </a:prstGeom>
        </p:spPr>
        <p:txBody>
          <a:bodyPr wrap="square" lIns="0" tIns="0" rIns="0" bIns="0"/>
          <a:lstStyle>
            <a:lvl1pPr>
              <a:defRPr/>
            </a:lvl1pPr>
          </a:lstStyle>
          <a:p>
            <a:pPr lvl="1"/>
            <a:r>
              <a:rPr lang="en-GB"/>
              <a:t>Click to insert table</a:t>
            </a:r>
          </a:p>
        </p:txBody>
      </p:sp>
      <p:sp>
        <p:nvSpPr>
          <p:cNvPr id="7" name="Date Placeholder 6"/>
          <p:cNvSpPr>
            <a:spLocks noGrp="1"/>
          </p:cNvSpPr>
          <p:nvPr>
            <p:ph type="dt" sz="half" idx="14"/>
          </p:nvPr>
        </p:nvSpPr>
        <p:spPr>
          <a:xfrm>
            <a:off x="457200" y="6356350"/>
            <a:ext cx="2133600" cy="365125"/>
          </a:xfrm>
          <a:prstGeom prst="rect">
            <a:avLst/>
          </a:prstGeom>
        </p:spPr>
        <p:txBody>
          <a:bodyPr/>
          <a:lstStyle/>
          <a:p>
            <a:endParaRPr lang="en-US"/>
          </a:p>
        </p:txBody>
      </p:sp>
      <p:sp>
        <p:nvSpPr>
          <p:cNvPr id="9" name="Footer Placeholder 8"/>
          <p:cNvSpPr>
            <a:spLocks noGrp="1"/>
          </p:cNvSpPr>
          <p:nvPr>
            <p:ph type="ftr" sz="quarter" idx="15"/>
          </p:nvPr>
        </p:nvSpPr>
        <p:spPr>
          <a:xfrm>
            <a:off x="3124200" y="6356350"/>
            <a:ext cx="2895600" cy="365125"/>
          </a:xfrm>
          <a:prstGeom prst="rect">
            <a:avLst/>
          </a:prstGeom>
        </p:spPr>
        <p:txBody>
          <a:bodyPr/>
          <a:lstStyle/>
          <a:p>
            <a:endParaRPr lang="en-US"/>
          </a:p>
        </p:txBody>
      </p:sp>
      <p:sp>
        <p:nvSpPr>
          <p:cNvPr id="10" name="Slide Number Placeholder 9"/>
          <p:cNvSpPr>
            <a:spLocks noGrp="1"/>
          </p:cNvSpPr>
          <p:nvPr>
            <p:ph type="sldNum" sz="quarter" idx="16"/>
          </p:nvPr>
        </p:nvSpPr>
        <p:spPr>
          <a:xfrm>
            <a:off x="6553200" y="6356350"/>
            <a:ext cx="2133600" cy="365125"/>
          </a:xfrm>
          <a:prstGeom prst="rect">
            <a:avLst/>
          </a:prstGeom>
        </p:spPr>
        <p:txBody>
          <a:bodyPr/>
          <a:lstStyle/>
          <a:p>
            <a:fld id="{1A5670FA-5504-4665-A07D-EE3636DA84B2}" type="slidenum">
              <a:rPr lang="en-US" smtClean="0"/>
              <a:t>‹#›</a:t>
            </a:fld>
            <a:endParaRPr lang="en-US"/>
          </a:p>
        </p:txBody>
      </p:sp>
    </p:spTree>
    <p:extLst>
      <p:ext uri="{BB962C8B-B14F-4D97-AF65-F5344CB8AC3E}">
        <p14:creationId xmlns:p14="http://schemas.microsoft.com/office/powerpoint/2010/main" val="2108769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C91EE2-6A3B-48AB-8A9C-2A307A9BD98D}" type="datetimeFigureOut">
              <a:rPr lang="en-US" smtClean="0"/>
              <a:t>10/21/2016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6923463-2B54-450F-9FE3-A084276EC733}" type="slidenum">
              <a:rPr lang="en-US" smtClean="0"/>
              <a:t>‹#›</a:t>
            </a:fld>
            <a:endParaRPr lang="en-US"/>
          </a:p>
        </p:txBody>
      </p:sp>
    </p:spTree>
    <p:extLst>
      <p:ext uri="{BB962C8B-B14F-4D97-AF65-F5344CB8AC3E}">
        <p14:creationId xmlns:p14="http://schemas.microsoft.com/office/powerpoint/2010/main" val="4154229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5C91EE2-6A3B-48AB-8A9C-2A307A9BD98D}" type="datetimeFigureOut">
              <a:rPr lang="en-US" smtClean="0"/>
              <a:t>10/21/2016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6923463-2B54-450F-9FE3-A084276EC733}" type="slidenum">
              <a:rPr lang="en-US" smtClean="0"/>
              <a:t>‹#›</a:t>
            </a:fld>
            <a:endParaRPr lang="en-US"/>
          </a:p>
        </p:txBody>
      </p:sp>
    </p:spTree>
    <p:extLst>
      <p:ext uri="{BB962C8B-B14F-4D97-AF65-F5344CB8AC3E}">
        <p14:creationId xmlns:p14="http://schemas.microsoft.com/office/powerpoint/2010/main" val="1815587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34.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1.xml"/><Relationship Id="rId1"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jpe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1.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2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1.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3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31.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33.xml"/><Relationship Id="rId1" Type="http://schemas.openxmlformats.org/officeDocument/2006/relationships/slideLayout" Target="../slideLayouts/slideLayout3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11"/>
          <a:srcRect/>
          <a:stretch>
            <a:fillRect/>
          </a:stretch>
        </p:blipFill>
        <p:spPr>
          <a:xfrm>
            <a:off x="5688375" y="5978474"/>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451182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99" r:id="rId6"/>
    <p:sldLayoutId id="2147483706" r:id="rId7"/>
    <p:sldLayoutId id="2147483707" r:id="rId8"/>
    <p:sldLayoutId id="2147483708" r:id="rId9"/>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1056"/>
        </a:spcAft>
        <a:buFontTx/>
        <a:buNone/>
        <a:defRPr sz="22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53200" y="1962000"/>
            <a:ext cx="7560000" cy="468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95" r:id="rId1"/>
  </p:sldLayoutIdLst>
  <p:hf hdr="0" dt="0"/>
  <p:txStyles>
    <p:titleStyle>
      <a:lvl1pPr algn="l" defTabSz="914400" rtl="0" eaLnBrk="1" latinLnBrk="0" hangingPunct="1">
        <a:spcBef>
          <a:spcPct val="0"/>
        </a:spcBef>
        <a:buNone/>
        <a:defRPr sz="3000" b="1" kern="1200" baseline="0">
          <a:solidFill>
            <a:schemeClr val="bg1"/>
          </a:solidFill>
          <a:latin typeface="Arial" pitchFamily="34" charset="0"/>
          <a:ea typeface="+mj-ea"/>
          <a:cs typeface="Arial" pitchFamily="34" charset="0"/>
        </a:defRPr>
      </a:lvl1pPr>
    </p:titleStyle>
    <p:bodyStyle>
      <a:lvl1pPr marL="0" indent="0" algn="l" defTabSz="914400" rtl="0" eaLnBrk="1" latinLnBrk="0" hangingPunct="1">
        <a:lnSpc>
          <a:spcPct val="100000"/>
        </a:lnSpc>
        <a:spcBef>
          <a:spcPct val="0"/>
        </a:spcBef>
        <a:spcAft>
          <a:spcPts val="12"/>
        </a:spcAft>
        <a:buFontTx/>
        <a:buNone/>
        <a:defRPr sz="30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100000"/>
        </a:lnSpc>
        <a:spcBef>
          <a:spcPct val="0"/>
        </a:spcBef>
        <a:spcAft>
          <a:spcPct val="0"/>
        </a:spcAft>
        <a:buFontTx/>
        <a:buNone/>
        <a:defRPr sz="18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chor="b" anchorCtr="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3"/>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701" r:id="rId1"/>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576"/>
        </a:spcAft>
        <a:buFontTx/>
        <a:buNone/>
        <a:defRPr sz="1200" b="1"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432"/>
        </a:spcAft>
        <a:buFontTx/>
        <a:buNone/>
        <a:defRPr sz="1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11"/>
          <a:srcRect/>
          <a:stretch>
            <a:fillRect/>
          </a:stretch>
        </p:blipFill>
        <p:spPr>
          <a:xfrm>
            <a:off x="5688375" y="5978474"/>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588973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1056"/>
        </a:spcAft>
        <a:buFontTx/>
        <a:buNone/>
        <a:defRPr sz="22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kumimoji="0" lang="en-US" sz="2800" b="0" i="0" u="none" strike="noStrike" kern="1200" cap="none" spc="0" normalizeH="0" baseline="0" noProof="0">
                <a:ln>
                  <a:noFill/>
                </a:ln>
                <a:solidFill>
                  <a:srgbClr val="DE6C36"/>
                </a:solidFill>
                <a:effectLst/>
                <a:uLnTx/>
                <a:uFillTx/>
                <a:latin typeface="Arial" pitchFamily="34" charset="0"/>
                <a:ea typeface="+mj-ea"/>
                <a:cs typeface="Arial" pitchFamily="34" charset="0"/>
              </a:rPr>
              <a:t>Slide title</a:t>
            </a:r>
            <a:endParaRPr lang="en-US"/>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marL="0" marR="0" lvl="0" indent="0" algn="l" defTabSz="914400" rtl="0" eaLnBrk="1" fontAlgn="auto" latinLnBrk="0" hangingPunct="1">
              <a:lnSpc>
                <a:spcPct val="95000"/>
              </a:lnSpc>
              <a:spcBef>
                <a:spcPct val="0"/>
              </a:spcBef>
              <a:spcAft>
                <a:spcPts val="1056"/>
              </a:spcAft>
              <a:buClrTx/>
              <a:buSzTx/>
              <a:buFontTx/>
              <a:buNone/>
              <a:defRPr/>
            </a:pPr>
            <a:r>
              <a:rPr kumimoji="0" lang="en-US" sz="2200" b="0" i="0" u="none" strike="noStrike" kern="1200" cap="none" spc="0" normalizeH="0" baseline="0" noProof="0">
                <a:ln>
                  <a:noFill/>
                </a:ln>
                <a:solidFill>
                  <a:srgbClr val="DE6C36"/>
                </a:solidFill>
                <a:effectLst/>
                <a:uLnTx/>
                <a:uFillTx/>
                <a:latin typeface="Arial" pitchFamily="34" charset="0"/>
                <a:ea typeface="+mn-ea"/>
                <a:cs typeface="Arial" pitchFamily="34" charset="0"/>
              </a:rPr>
              <a:t>Click to type text</a:t>
            </a:r>
          </a:p>
          <a:p>
            <a:pPr marL="0" marR="0" lvl="1" indent="0" algn="l" defTabSz="914400" rtl="0" eaLnBrk="1" fontAlgn="auto" latinLnBrk="0" hangingPunct="1">
              <a:lnSpc>
                <a:spcPct val="85000"/>
              </a:lnSpc>
              <a:spcBef>
                <a:spcPct val="0"/>
              </a:spcBef>
              <a:spcAft>
                <a:spcPts val="792"/>
              </a:spcAft>
              <a:buClrTx/>
              <a:buSzTx/>
              <a:buFontTx/>
              <a:buNone/>
              <a:defRPr/>
            </a:pPr>
            <a:r>
              <a:rPr kumimoji="0" lang="en-US" sz="2200" b="0" i="0" u="none" strike="noStrike" kern="1200" cap="none" spc="0" normalizeH="0" baseline="0" noProof="0">
                <a:ln>
                  <a:noFill/>
                </a:ln>
                <a:solidFill>
                  <a:prstClr val="black"/>
                </a:solidFill>
                <a:effectLst/>
                <a:uLnTx/>
                <a:uFillTx/>
                <a:latin typeface="Arial" pitchFamily="34" charset="0"/>
                <a:ea typeface="+mn-ea"/>
                <a:cs typeface="Arial" pitchFamily="34" charset="0"/>
              </a:rPr>
              <a:t>Body text</a:t>
            </a:r>
          </a:p>
          <a:p>
            <a:pPr marL="187200" marR="0" lvl="2" indent="-183600" algn="l" defTabSz="914400" rtl="0" eaLnBrk="1" fontAlgn="auto" latinLnBrk="0" hangingPunct="1">
              <a:lnSpc>
                <a:spcPct val="85000"/>
              </a:lnSpc>
              <a:spcBef>
                <a:spcPct val="0"/>
              </a:spcBef>
              <a:spcAft>
                <a:spcPts val="792"/>
              </a:spcAft>
              <a:buClr>
                <a:srgbClr val="DE6C36"/>
              </a:buClr>
              <a:buSzTx/>
              <a:buFont typeface="Arial" pitchFamily="34" charset="0"/>
              <a:buChar char="•"/>
              <a:defRPr/>
            </a:pPr>
            <a:r>
              <a:rPr kumimoji="0" lang="en-US" sz="22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text</a:t>
            </a:r>
          </a:p>
          <a:p>
            <a:pPr marL="363600" marR="0" lvl="3" indent="-1764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1</a:t>
            </a:r>
          </a:p>
          <a:p>
            <a:pPr marL="550800" marR="0" lvl="4"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2</a:t>
            </a:r>
          </a:p>
          <a:p>
            <a:pPr marL="738000" marR="0" lvl="5"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3</a:t>
            </a:r>
          </a:p>
          <a:p>
            <a:pPr marL="925200" marR="0" lvl="6"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4</a:t>
            </a:r>
          </a:p>
          <a:p>
            <a:pPr marL="1112400" marR="0" lvl="7"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5</a:t>
            </a:r>
          </a:p>
          <a:p>
            <a:pPr marL="1299600" marR="0" lvl="8"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6</a:t>
            </a:r>
          </a:p>
        </p:txBody>
      </p:sp>
      <p:pic>
        <p:nvPicPr>
          <p:cNvPr id="7" name="D22E0B06-0F89-4DB5-BE26-0A6F69041476" descr="68204044-C47A-47CC-AF70-797E2CAB5060@ovis-creative"/>
          <p:cNvPicPr>
            <a:picLocks noChangeAspect="1" noChangeArrowheads="1"/>
          </p:cNvPicPr>
          <p:nvPr userDrawn="1"/>
        </p:nvPicPr>
        <p:blipFill>
          <a:blip r:embed="rId6"/>
          <a:srcRect/>
          <a:stretch>
            <a:fillRect/>
          </a:stretch>
        </p:blipFill>
        <p:spPr>
          <a:xfrm>
            <a:off x="5688375" y="5978474"/>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702" r:id="rId3"/>
    <p:sldLayoutId id="2147483703" r:id="rId4"/>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marR="0" indent="0" algn="l" defTabSz="914400" rtl="0" eaLnBrk="1" fontAlgn="auto" latinLnBrk="0" hangingPunct="1">
        <a:lnSpc>
          <a:spcPct val="95000"/>
        </a:lnSpc>
        <a:spcBef>
          <a:spcPct val="0"/>
        </a:spcBef>
        <a:spcAft>
          <a:spcPts val="1056"/>
        </a:spcAft>
        <a:buClrTx/>
        <a:buSzTx/>
        <a:buFontTx/>
        <a:buNone/>
        <a:defRPr sz="2200" kern="1200" baseline="0">
          <a:solidFill>
            <a:schemeClr val="tx2"/>
          </a:solidFill>
          <a:latin typeface="Arial" pitchFamily="34" charset="0"/>
          <a:ea typeface="+mn-ea"/>
          <a:cs typeface="Arial" pitchFamily="34" charset="0"/>
        </a:defRPr>
      </a:lvl1pPr>
      <a:lvl2pPr marL="0" marR="0" indent="0" algn="l" defTabSz="914400" rtl="0" eaLnBrk="1" fontAlgn="auto" latinLnBrk="0" hangingPunct="1">
        <a:lnSpc>
          <a:spcPct val="85000"/>
        </a:lnSpc>
        <a:spcBef>
          <a:spcPct val="0"/>
        </a:spcBef>
        <a:spcAft>
          <a:spcPts val="792"/>
        </a:spcAft>
        <a:buClrTx/>
        <a:buSzTx/>
        <a:buFontTx/>
        <a:buNone/>
        <a:defRPr sz="2200" kern="1200" baseline="0">
          <a:solidFill>
            <a:schemeClr val="tx1"/>
          </a:solidFill>
          <a:latin typeface="Arial" pitchFamily="34" charset="0"/>
          <a:ea typeface="+mn-ea"/>
          <a:cs typeface="Arial" pitchFamily="34" charset="0"/>
        </a:defRPr>
      </a:lvl2pPr>
      <a:lvl3pPr marL="187200" marR="0" indent="-183600" algn="l" defTabSz="914400" rtl="0" eaLnBrk="1" fontAlgn="auto" latinLnBrk="0" hangingPunct="1">
        <a:lnSpc>
          <a:spcPct val="85000"/>
        </a:lnSpc>
        <a:spcBef>
          <a:spcPct val="0"/>
        </a:spcBef>
        <a:spcAft>
          <a:spcPts val="792"/>
        </a:spcAft>
        <a:buClr>
          <a:srgbClr val="DE6C36"/>
        </a:buClr>
        <a:buSzTx/>
        <a:buFont typeface="Arial" pitchFamily="34" charset="0"/>
        <a:buChar char="•"/>
        <a:defRPr sz="2200" kern="1200">
          <a:solidFill>
            <a:schemeClr val="tx1"/>
          </a:solidFill>
          <a:latin typeface="Arial" pitchFamily="34" charset="0"/>
          <a:ea typeface="+mn-ea"/>
          <a:cs typeface="Arial" pitchFamily="34" charset="0"/>
        </a:defRPr>
      </a:lvl3pPr>
      <a:lvl4pPr marL="363600" marR="0" indent="-1764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4pPr>
      <a:lvl5pPr marL="5508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5pPr>
      <a:lvl6pPr marL="7380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6pPr>
      <a:lvl7pPr marL="9252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7pPr>
      <a:lvl8pPr marL="11124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8pPr>
      <a:lvl9pPr marL="12996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kumimoji="0" lang="en-US" sz="2800" b="0" i="0" u="none" strike="noStrike" kern="1200" cap="none" spc="0" normalizeH="0" baseline="0" noProof="0">
                <a:ln>
                  <a:noFill/>
                </a:ln>
                <a:solidFill>
                  <a:srgbClr val="DE6C36"/>
                </a:solidFill>
                <a:effectLst/>
                <a:uLnTx/>
                <a:uFillTx/>
                <a:latin typeface="Arial" pitchFamily="34" charset="0"/>
                <a:ea typeface="+mj-ea"/>
                <a:cs typeface="Arial" pitchFamily="34" charset="0"/>
              </a:rPr>
              <a:t>Slide title</a:t>
            </a:r>
            <a:endParaRPr lang="en-US"/>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marL="0" marR="0" lvl="0" indent="0" algn="l" defTabSz="914400" rtl="0" eaLnBrk="1" fontAlgn="auto" latinLnBrk="0" hangingPunct="1">
              <a:lnSpc>
                <a:spcPct val="95000"/>
              </a:lnSpc>
              <a:spcBef>
                <a:spcPct val="0"/>
              </a:spcBef>
              <a:spcAft>
                <a:spcPts val="1056"/>
              </a:spcAft>
              <a:buClrTx/>
              <a:buSzTx/>
              <a:buFontTx/>
              <a:buNone/>
              <a:defRPr/>
            </a:pPr>
            <a:r>
              <a:rPr kumimoji="0" lang="en-US" sz="2200" b="0" i="0" u="none" strike="noStrike" kern="1200" cap="none" spc="0" normalizeH="0" baseline="0" noProof="0">
                <a:ln>
                  <a:noFill/>
                </a:ln>
                <a:solidFill>
                  <a:srgbClr val="DE6C36"/>
                </a:solidFill>
                <a:effectLst/>
                <a:uLnTx/>
                <a:uFillTx/>
                <a:latin typeface="Arial" pitchFamily="34" charset="0"/>
                <a:ea typeface="+mn-ea"/>
                <a:cs typeface="Arial" pitchFamily="34" charset="0"/>
              </a:rPr>
              <a:t>Click to type text</a:t>
            </a:r>
          </a:p>
          <a:p>
            <a:pPr marL="0" marR="0" lvl="1" indent="0" algn="l" defTabSz="914400" rtl="0" eaLnBrk="1" fontAlgn="auto" latinLnBrk="0" hangingPunct="1">
              <a:lnSpc>
                <a:spcPct val="85000"/>
              </a:lnSpc>
              <a:spcBef>
                <a:spcPct val="0"/>
              </a:spcBef>
              <a:spcAft>
                <a:spcPts val="792"/>
              </a:spcAft>
              <a:buClrTx/>
              <a:buSzTx/>
              <a:buFontTx/>
              <a:buNone/>
              <a:defRPr/>
            </a:pPr>
            <a:r>
              <a:rPr kumimoji="0" lang="en-US" sz="2200" b="0" i="0" u="none" strike="noStrike" kern="1200" cap="none" spc="0" normalizeH="0" baseline="0" noProof="0">
                <a:ln>
                  <a:noFill/>
                </a:ln>
                <a:solidFill>
                  <a:prstClr val="black"/>
                </a:solidFill>
                <a:effectLst/>
                <a:uLnTx/>
                <a:uFillTx/>
                <a:latin typeface="Arial" pitchFamily="34" charset="0"/>
                <a:ea typeface="+mn-ea"/>
                <a:cs typeface="Arial" pitchFamily="34" charset="0"/>
              </a:rPr>
              <a:t>Body text</a:t>
            </a:r>
          </a:p>
          <a:p>
            <a:pPr marL="187200" marR="0" lvl="2" indent="-183600" algn="l" defTabSz="914400" rtl="0" eaLnBrk="1" fontAlgn="auto" latinLnBrk="0" hangingPunct="1">
              <a:lnSpc>
                <a:spcPct val="85000"/>
              </a:lnSpc>
              <a:spcBef>
                <a:spcPct val="0"/>
              </a:spcBef>
              <a:spcAft>
                <a:spcPts val="792"/>
              </a:spcAft>
              <a:buClr>
                <a:srgbClr val="DE6C36"/>
              </a:buClr>
              <a:buSzTx/>
              <a:buFont typeface="Arial" pitchFamily="34" charset="0"/>
              <a:buChar char="•"/>
              <a:defRPr/>
            </a:pPr>
            <a:r>
              <a:rPr kumimoji="0" lang="en-US" sz="22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text</a:t>
            </a:r>
          </a:p>
          <a:p>
            <a:pPr marL="363600" marR="0" lvl="3" indent="-1764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1</a:t>
            </a:r>
          </a:p>
          <a:p>
            <a:pPr marL="550800" marR="0" lvl="4"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2</a:t>
            </a:r>
          </a:p>
          <a:p>
            <a:pPr marL="738000" marR="0" lvl="5"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3</a:t>
            </a:r>
          </a:p>
          <a:p>
            <a:pPr marL="925200" marR="0" lvl="6"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4</a:t>
            </a:r>
          </a:p>
          <a:p>
            <a:pPr marL="1112400" marR="0" lvl="7"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5</a:t>
            </a:r>
          </a:p>
          <a:p>
            <a:pPr marL="1299600" marR="0" lvl="8"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a:pPr>
            <a:r>
              <a:rPr kumimoji="0" lang="en-US" sz="1800" b="0" i="0" u="none" strike="noStrike" kern="1200" cap="none" spc="0" normalizeH="0" baseline="0" noProof="0">
                <a:ln>
                  <a:noFill/>
                </a:ln>
                <a:solidFill>
                  <a:prstClr val="black"/>
                </a:solidFill>
                <a:effectLst/>
                <a:uLnTx/>
                <a:uFillTx/>
                <a:latin typeface="Arial" pitchFamily="34" charset="0"/>
                <a:ea typeface="+mn-ea"/>
                <a:cs typeface="Arial" pitchFamily="34" charset="0"/>
              </a:rPr>
              <a:t>Bullet numbered text 6</a:t>
            </a:r>
          </a:p>
        </p:txBody>
      </p:sp>
      <p:pic>
        <p:nvPicPr>
          <p:cNvPr id="9" name="D22E0B06-0F89-4DB5-BE26-0A6F69041476" descr="68204044-C47A-47CC-AF70-797E2CAB5060@ovis-creative"/>
          <p:cNvPicPr>
            <a:picLocks noChangeAspect="1" noChangeArrowheads="1"/>
          </p:cNvPicPr>
          <p:nvPr userDrawn="1"/>
        </p:nvPicPr>
        <p:blipFill>
          <a:blip r:embed="rId5"/>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114873"/>
      </p:ext>
    </p:extLst>
  </p:cSld>
  <p:clrMap bg1="lt1" tx1="dk1" bg2="lt2" tx2="dk2" accent1="accent1" accent2="accent2" accent3="accent3" accent4="accent4" accent5="accent5" accent6="accent6" hlink="hlink" folHlink="folHlink"/>
  <p:sldLayoutIdLst>
    <p:sldLayoutId id="2147483680" r:id="rId1"/>
    <p:sldLayoutId id="2147483704" r:id="rId2"/>
    <p:sldLayoutId id="2147483705" r:id="rId3"/>
  </p:sldLayoutIdLst>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marR="0" indent="0" algn="l" defTabSz="914400" rtl="0" eaLnBrk="1" fontAlgn="auto" latinLnBrk="0" hangingPunct="1">
        <a:lnSpc>
          <a:spcPct val="95000"/>
        </a:lnSpc>
        <a:spcBef>
          <a:spcPct val="0"/>
        </a:spcBef>
        <a:spcAft>
          <a:spcPts val="1056"/>
        </a:spcAft>
        <a:buClrTx/>
        <a:buSzTx/>
        <a:buFontTx/>
        <a:buNone/>
        <a:defRPr sz="2200" kern="1200" baseline="0">
          <a:solidFill>
            <a:schemeClr val="tx2"/>
          </a:solidFill>
          <a:latin typeface="Arial" pitchFamily="34" charset="0"/>
          <a:ea typeface="+mn-ea"/>
          <a:cs typeface="Arial" pitchFamily="34" charset="0"/>
        </a:defRPr>
      </a:lvl1pPr>
      <a:lvl2pPr marL="0" marR="0" indent="0" algn="l" defTabSz="914400" rtl="0" eaLnBrk="1" fontAlgn="auto" latinLnBrk="0" hangingPunct="1">
        <a:lnSpc>
          <a:spcPct val="85000"/>
        </a:lnSpc>
        <a:spcBef>
          <a:spcPct val="0"/>
        </a:spcBef>
        <a:spcAft>
          <a:spcPts val="792"/>
        </a:spcAft>
        <a:buClrTx/>
        <a:buSzTx/>
        <a:buFontTx/>
        <a:buNone/>
        <a:defRPr sz="2200" kern="1200" baseline="0">
          <a:solidFill>
            <a:schemeClr val="tx1"/>
          </a:solidFill>
          <a:latin typeface="Arial" pitchFamily="34" charset="0"/>
          <a:ea typeface="+mn-ea"/>
          <a:cs typeface="Arial" pitchFamily="34" charset="0"/>
        </a:defRPr>
      </a:lvl2pPr>
      <a:lvl3pPr marL="187200" marR="0" indent="-183600" algn="l" defTabSz="914400" rtl="0" eaLnBrk="1" fontAlgn="auto" latinLnBrk="0" hangingPunct="1">
        <a:lnSpc>
          <a:spcPct val="85000"/>
        </a:lnSpc>
        <a:spcBef>
          <a:spcPct val="0"/>
        </a:spcBef>
        <a:spcAft>
          <a:spcPts val="792"/>
        </a:spcAft>
        <a:buClr>
          <a:srgbClr val="DE6C36"/>
        </a:buClr>
        <a:buSzTx/>
        <a:buFont typeface="Arial" pitchFamily="34" charset="0"/>
        <a:buChar char="•"/>
        <a:defRPr sz="2200" kern="1200">
          <a:solidFill>
            <a:schemeClr val="tx1"/>
          </a:solidFill>
          <a:latin typeface="Arial" pitchFamily="34" charset="0"/>
          <a:ea typeface="+mn-ea"/>
          <a:cs typeface="Arial" pitchFamily="34" charset="0"/>
        </a:defRPr>
      </a:lvl3pPr>
      <a:lvl4pPr marL="363600" marR="0" indent="-1764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4pPr>
      <a:lvl5pPr marL="5508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5pPr>
      <a:lvl6pPr marL="7380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6pPr>
      <a:lvl7pPr marL="9252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7pPr>
      <a:lvl8pPr marL="11124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8pPr>
      <a:lvl9pPr marL="1299600" marR="0" indent="-183600" algn="l" defTabSz="914400" rtl="0" eaLnBrk="1" fontAlgn="auto" latinLnBrk="0" hangingPunct="1">
        <a:lnSpc>
          <a:spcPct val="85000"/>
        </a:lnSpc>
        <a:spcBef>
          <a:spcPct val="0"/>
        </a:spcBef>
        <a:spcAft>
          <a:spcPts val="648"/>
        </a:spcAft>
        <a:buClr>
          <a:srgbClr val="DE6C36"/>
        </a:buClr>
        <a:buSzTx/>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3"/>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82" r:id="rId1"/>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1056"/>
        </a:spcAft>
        <a:buFontTx/>
        <a:buNone/>
        <a:defRPr sz="22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5"/>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1056"/>
        </a:spcAft>
        <a:buFontTx/>
        <a:buNone/>
        <a:defRPr sz="22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a:t>Click to type Name Surname</a:t>
            </a:r>
          </a:p>
          <a:p>
            <a:pPr lvl="1"/>
            <a:r>
              <a:rPr lang="en-US"/>
              <a:t>Position, entity</a:t>
            </a:r>
          </a:p>
          <a:p>
            <a:pPr lvl="2"/>
            <a:r>
              <a:rPr lang="en-US"/>
              <a:t>Biography, no more than 200 words</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3"/>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1152"/>
        </a:spcAft>
        <a:buFontTx/>
        <a:buNone/>
        <a:defRPr sz="24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576"/>
        </a:spcAft>
        <a:buFontTx/>
        <a:buNone/>
        <a:defRPr sz="1600" b="1" kern="1200" baseline="0">
          <a:solidFill>
            <a:schemeClr val="tx1"/>
          </a:solidFill>
          <a:latin typeface="Arial" pitchFamily="34" charset="0"/>
          <a:ea typeface="+mn-ea"/>
          <a:cs typeface="Arial" pitchFamily="34" charset="0"/>
        </a:defRPr>
      </a:lvl2pPr>
      <a:lvl3pPr marL="0" indent="0" algn="l" defTabSz="914400" rtl="0" eaLnBrk="1" latinLnBrk="0" hangingPunct="1">
        <a:lnSpc>
          <a:spcPct val="85000"/>
        </a:lnSpc>
        <a:spcBef>
          <a:spcPct val="0"/>
        </a:spcBef>
        <a:spcAft>
          <a:spcPts val="540"/>
        </a:spcAft>
        <a:buClr>
          <a:schemeClr val="tx2"/>
        </a:buClr>
        <a:buFontTx/>
        <a:buNone/>
        <a:defRPr sz="1500" kern="1200" baseline="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5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5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5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5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5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5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4000" cy="5040000"/>
          </a:xfrm>
          <a:prstGeom prst="rect">
            <a:avLst/>
          </a:prstGeom>
        </p:spPr>
        <p:txBody>
          <a:bodyPr vert="horz" lIns="0" tIns="0" rIns="0" bIns="0" rtlCol="0" anchor="b" anchorCtr="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3"/>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90" r:id="rId1"/>
  </p:sldLayoutIdLst>
  <p:hf hdr="0" dt="0"/>
  <p:txStyles>
    <p:titleStyle>
      <a:lvl1pPr algn="l" defTabSz="914400" rtl="0" eaLnBrk="1" latinLnBrk="0" hangingPunct="1">
        <a:spcBef>
          <a:spcPct val="0"/>
        </a:spcBef>
        <a:buNone/>
        <a:defRPr sz="2800" kern="1200" baseline="0">
          <a:solidFill>
            <a:schemeClr val="tx2"/>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576"/>
        </a:spcAft>
        <a:buFontTx/>
        <a:buNone/>
        <a:defRPr sz="1200" b="1"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432"/>
        </a:spcAft>
        <a:buFontTx/>
        <a:buNone/>
        <a:defRPr sz="1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2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432000"/>
            <a:ext cx="8424000" cy="504000"/>
          </a:xfrm>
          <a:prstGeom prst="rect">
            <a:avLst/>
          </a:prstGeom>
        </p:spPr>
        <p:txBody>
          <a:bodyPr vert="horz" lIns="0" tIns="0" rIns="0" bIns="0" rtlCol="0" anchor="t" anchorCtr="0">
            <a:noAutofit/>
          </a:bodyPr>
          <a:lstStyle/>
          <a:p>
            <a:r>
              <a:rPr lang="en-US"/>
              <a:t>Slide title</a:t>
            </a:r>
          </a:p>
        </p:txBody>
      </p:sp>
      <p:sp>
        <p:nvSpPr>
          <p:cNvPr id="3" name="Text Placeholder 2"/>
          <p:cNvSpPr>
            <a:spLocks noGrp="1"/>
          </p:cNvSpPr>
          <p:nvPr>
            <p:ph type="body" idx="1"/>
          </p:nvPr>
        </p:nvSpPr>
        <p:spPr>
          <a:xfrm>
            <a:off x="360000" y="1044000"/>
            <a:ext cx="8420400" cy="5040000"/>
          </a:xfrm>
          <a:prstGeom prst="rect">
            <a:avLst/>
          </a:prstGeom>
        </p:spPr>
        <p:txBody>
          <a:bodyPr vert="horz" lIns="0" tIns="0" rIns="0" bIns="0" rtlCol="0">
            <a:noAutofit/>
          </a:bodyPr>
          <a:lstStyle/>
          <a:p>
            <a:pPr lvl="0"/>
            <a:r>
              <a:rPr lang="en-US"/>
              <a:t>Click to type text</a:t>
            </a:r>
          </a:p>
          <a:p>
            <a:pPr lvl="1"/>
            <a:r>
              <a:rPr lang="en-US"/>
              <a:t>Body text</a:t>
            </a:r>
          </a:p>
          <a:p>
            <a:pPr lvl="2"/>
            <a:r>
              <a:rPr lang="en-US"/>
              <a:t>Bullet text</a:t>
            </a:r>
          </a:p>
          <a:p>
            <a:pPr lvl="3"/>
            <a:r>
              <a:rPr lang="en-US"/>
              <a:t>Bullet numbered text 1</a:t>
            </a:r>
          </a:p>
          <a:p>
            <a:pPr lvl="4"/>
            <a:r>
              <a:rPr lang="en-US"/>
              <a:t>Bullet numbered text 2</a:t>
            </a:r>
          </a:p>
          <a:p>
            <a:pPr lvl="5"/>
            <a:r>
              <a:rPr lang="en-US"/>
              <a:t>Bullet numbered text 3</a:t>
            </a:r>
          </a:p>
          <a:p>
            <a:pPr lvl="6"/>
            <a:r>
              <a:rPr lang="en-US"/>
              <a:t>Bullet numbered text 4</a:t>
            </a:r>
          </a:p>
          <a:p>
            <a:pPr lvl="7"/>
            <a:r>
              <a:rPr lang="en-US"/>
              <a:t>Bullet numbered text 5</a:t>
            </a:r>
          </a:p>
          <a:p>
            <a:pPr lvl="8"/>
            <a:r>
              <a:rPr lang="en-US"/>
              <a:t>Bullet numbered text 6</a:t>
            </a:r>
          </a:p>
        </p:txBody>
      </p:sp>
      <p:pic>
        <p:nvPicPr>
          <p:cNvPr id="9" name="D22E0B06-0F89-4DB5-BE26-0A6F69041476" descr="68204044-C47A-47CC-AF70-797E2CAB5060@ovis-creative"/>
          <p:cNvPicPr>
            <a:picLocks noChangeAspect="1" noChangeArrowheads="1"/>
          </p:cNvPicPr>
          <p:nvPr userDrawn="1"/>
        </p:nvPicPr>
        <p:blipFill>
          <a:blip r:embed="rId4"/>
          <a:srcRect/>
          <a:stretch>
            <a:fillRect/>
          </a:stretch>
        </p:blipFill>
        <p:spPr>
          <a:xfrm>
            <a:off x="5688375" y="5957811"/>
            <a:ext cx="3095625" cy="879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881267"/>
      </p:ext>
    </p:extLst>
  </p:cSld>
  <p:clrMap bg1="lt1" tx1="dk1" bg2="lt2" tx2="dk2" accent1="accent1" accent2="accent2" accent3="accent3" accent4="accent4" accent5="accent5" accent6="accent6" hlink="hlink" folHlink="folHlink"/>
  <p:sldLayoutIdLst>
    <p:sldLayoutId id="2147483692" r:id="rId1"/>
    <p:sldLayoutId id="2147483696" r:id="rId2"/>
  </p:sldLayoutIdLst>
  <p:hf hdr="0" dt="0"/>
  <p:txStyles>
    <p:titleStyle>
      <a:lvl1pPr algn="l" defTabSz="914400" rtl="0" eaLnBrk="1" latinLnBrk="0" hangingPunct="1">
        <a:spcBef>
          <a:spcPct val="0"/>
        </a:spcBef>
        <a:buNone/>
        <a:defRPr sz="2800" kern="1200" baseline="0">
          <a:solidFill>
            <a:schemeClr val="accent3"/>
          </a:solidFill>
          <a:latin typeface="Arial" pitchFamily="34" charset="0"/>
          <a:ea typeface="+mj-ea"/>
          <a:cs typeface="Arial" pitchFamily="34" charset="0"/>
        </a:defRPr>
      </a:lvl1pPr>
    </p:titleStyle>
    <p:bodyStyle>
      <a:lvl1pPr marL="0" indent="0" algn="l" defTabSz="914400" rtl="0" eaLnBrk="1" latinLnBrk="0" hangingPunct="1">
        <a:lnSpc>
          <a:spcPct val="95000"/>
        </a:lnSpc>
        <a:spcBef>
          <a:spcPct val="0"/>
        </a:spcBef>
        <a:spcAft>
          <a:spcPts val="1056"/>
        </a:spcAft>
        <a:buFontTx/>
        <a:buNone/>
        <a:defRPr sz="2200" kern="1200" baseline="0">
          <a:solidFill>
            <a:schemeClr val="accent3"/>
          </a:solidFill>
          <a:latin typeface="Arial" pitchFamily="34" charset="0"/>
          <a:ea typeface="+mn-ea"/>
          <a:cs typeface="Arial" pitchFamily="34" charset="0"/>
        </a:defRPr>
      </a:lvl1pPr>
      <a:lvl2pPr marL="0" indent="0" algn="l" defTabSz="914400" rtl="0" eaLnBrk="1" latinLnBrk="0" hangingPunct="1">
        <a:lnSpc>
          <a:spcPct val="85000"/>
        </a:lnSpc>
        <a:spcBef>
          <a:spcPct val="0"/>
        </a:spcBef>
        <a:spcAft>
          <a:spcPts val="792"/>
        </a:spcAft>
        <a:buFontTx/>
        <a:buNone/>
        <a:defRPr sz="2200" kern="1200" baseline="0">
          <a:solidFill>
            <a:schemeClr val="tx1"/>
          </a:solidFill>
          <a:latin typeface="Arial" pitchFamily="34" charset="0"/>
          <a:ea typeface="+mn-ea"/>
          <a:cs typeface="Arial" pitchFamily="34" charset="0"/>
        </a:defRPr>
      </a:lvl2pPr>
      <a:lvl3pPr marL="187200" indent="-183600" algn="l" defTabSz="914400" rtl="0" eaLnBrk="1" latinLnBrk="0" hangingPunct="1">
        <a:lnSpc>
          <a:spcPct val="85000"/>
        </a:lnSpc>
        <a:spcBef>
          <a:spcPct val="0"/>
        </a:spcBef>
        <a:spcAft>
          <a:spcPts val="792"/>
        </a:spcAft>
        <a:buClr>
          <a:schemeClr val="accent3"/>
        </a:buClr>
        <a:buFont typeface="Arial" pitchFamily="34" charset="0"/>
        <a:buChar char="•"/>
        <a:defRPr sz="2200" kern="1200">
          <a:solidFill>
            <a:schemeClr val="tx1"/>
          </a:solidFill>
          <a:latin typeface="Arial" pitchFamily="34" charset="0"/>
          <a:ea typeface="+mn-ea"/>
          <a:cs typeface="Arial" pitchFamily="34" charset="0"/>
        </a:defRPr>
      </a:lvl3pPr>
      <a:lvl4pPr marL="363600" indent="-1764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4pPr>
      <a:lvl5pPr marL="5508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5pPr>
      <a:lvl6pPr marL="7380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6pPr>
      <a:lvl7pPr marL="9252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7pPr>
      <a:lvl8pPr marL="11124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8pPr>
      <a:lvl9pPr marL="1299600" indent="-183600" algn="l" defTabSz="914400" rtl="0" eaLnBrk="1" latinLnBrk="0" hangingPunct="1">
        <a:lnSpc>
          <a:spcPct val="85000"/>
        </a:lnSpc>
        <a:spcBef>
          <a:spcPct val="0"/>
        </a:spcBef>
        <a:spcAft>
          <a:spcPts val="648"/>
        </a:spcAft>
        <a:buClr>
          <a:schemeClr val="accent3"/>
        </a:buClr>
        <a:buFont typeface="Arial" pitchFamily="34" charset="0"/>
        <a:buChar char="–"/>
        <a:defRPr sz="1800" kern="120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4"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4"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4"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 Id="rId4"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4"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4"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4"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4"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 Id="rId4"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 Id="rId4"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tags" Target="../tags/tag143.xml"/><Relationship Id="rId4"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 Id="rId4"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tags" Target="../tags/tag149.xml"/><Relationship Id="rId4"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tags" Target="../tags/tag154.xml"/><Relationship Id="rId2" Type="http://schemas.openxmlformats.org/officeDocument/2006/relationships/tags" Target="../tags/tag153.xml"/><Relationship Id="rId1" Type="http://schemas.openxmlformats.org/officeDocument/2006/relationships/tags" Target="../tags/tag152.xml"/><Relationship Id="rId4"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tags" Target="../tags/tag155.xml"/><Relationship Id="rId4"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 Id="rId4"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 Id="rId4"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tags" Target="../tags/tag166.xml"/><Relationship Id="rId2" Type="http://schemas.openxmlformats.org/officeDocument/2006/relationships/tags" Target="../tags/tag165.xml"/><Relationship Id="rId1" Type="http://schemas.openxmlformats.org/officeDocument/2006/relationships/tags" Target="../tags/tag164.xm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4"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tags" Target="../tags/tag169.xml"/><Relationship Id="rId2" Type="http://schemas.openxmlformats.org/officeDocument/2006/relationships/tags" Target="../tags/tag168.xml"/><Relationship Id="rId1" Type="http://schemas.openxmlformats.org/officeDocument/2006/relationships/tags" Target="../tags/tag167.xml"/><Relationship Id="rId4"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tags" Target="../tags/tag172.xml"/><Relationship Id="rId2" Type="http://schemas.openxmlformats.org/officeDocument/2006/relationships/tags" Target="../tags/tag171.xml"/><Relationship Id="rId1" Type="http://schemas.openxmlformats.org/officeDocument/2006/relationships/tags" Target="../tags/tag170.xml"/><Relationship Id="rId4"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tags" Target="../tags/tag175.xml"/><Relationship Id="rId2" Type="http://schemas.openxmlformats.org/officeDocument/2006/relationships/tags" Target="../tags/tag174.xml"/><Relationship Id="rId1" Type="http://schemas.openxmlformats.org/officeDocument/2006/relationships/tags" Target="../tags/tag173.xml"/><Relationship Id="rId4"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tags" Target="../tags/tag178.xml"/><Relationship Id="rId2" Type="http://schemas.openxmlformats.org/officeDocument/2006/relationships/tags" Target="../tags/tag177.xml"/><Relationship Id="rId1" Type="http://schemas.openxmlformats.org/officeDocument/2006/relationships/tags" Target="../tags/tag176.xml"/><Relationship Id="rId4"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 Id="rId4"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 Id="rId4"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tags" Target="../tags/tag187.xml"/><Relationship Id="rId2" Type="http://schemas.openxmlformats.org/officeDocument/2006/relationships/tags" Target="../tags/tag186.xml"/><Relationship Id="rId1" Type="http://schemas.openxmlformats.org/officeDocument/2006/relationships/tags" Target="../tags/tag185.xml"/><Relationship Id="rId4"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tags" Target="../tags/tag190.xml"/><Relationship Id="rId2" Type="http://schemas.openxmlformats.org/officeDocument/2006/relationships/tags" Target="../tags/tag189.xml"/><Relationship Id="rId1" Type="http://schemas.openxmlformats.org/officeDocument/2006/relationships/tags" Target="../tags/tag188.xml"/><Relationship Id="rId4"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tags" Target="../tags/tag193.xml"/><Relationship Id="rId2" Type="http://schemas.openxmlformats.org/officeDocument/2006/relationships/tags" Target="../tags/tag192.xml"/><Relationship Id="rId1" Type="http://schemas.openxmlformats.org/officeDocument/2006/relationships/tags" Target="../tags/tag191.xml"/><Relationship Id="rId4"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tags" Target="../tags/tag196.xml"/><Relationship Id="rId2" Type="http://schemas.openxmlformats.org/officeDocument/2006/relationships/tags" Target="../tags/tag195.xml"/><Relationship Id="rId1" Type="http://schemas.openxmlformats.org/officeDocument/2006/relationships/tags" Target="../tags/tag194.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slideLayout" Target="../slideLayouts/slideLayout2.xml"/><Relationship Id="rId4" Type="http://schemas.openxmlformats.org/officeDocument/2006/relationships/tags" Target="../tags/tag91.xml"/></Relationships>
</file>

<file path=ppt/slides/_rels/slide40.xml.rels><?xml version="1.0" encoding="UTF-8" standalone="yes"?>
<Relationships xmlns="http://schemas.openxmlformats.org/package/2006/relationships"><Relationship Id="rId3" Type="http://schemas.openxmlformats.org/officeDocument/2006/relationships/tags" Target="../tags/tag199.xml"/><Relationship Id="rId2" Type="http://schemas.openxmlformats.org/officeDocument/2006/relationships/tags" Target="../tags/tag198.xml"/><Relationship Id="rId1" Type="http://schemas.openxmlformats.org/officeDocument/2006/relationships/tags" Target="../tags/tag197.xml"/><Relationship Id="rId4"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tags" Target="../tags/tag202.xml"/><Relationship Id="rId2" Type="http://schemas.openxmlformats.org/officeDocument/2006/relationships/tags" Target="../tags/tag201.xml"/><Relationship Id="rId1" Type="http://schemas.openxmlformats.org/officeDocument/2006/relationships/tags" Target="../tags/tag200.xml"/><Relationship Id="rId4"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4"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4"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tags" Target="../tags/tag205.xml"/><Relationship Id="rId2" Type="http://schemas.openxmlformats.org/officeDocument/2006/relationships/tags" Target="../tags/tag204.xml"/><Relationship Id="rId1" Type="http://schemas.openxmlformats.org/officeDocument/2006/relationships/tags" Target="../tags/tag203.xml"/><Relationship Id="rId4"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tags" Target="../tags/tag208.xml"/><Relationship Id="rId2" Type="http://schemas.openxmlformats.org/officeDocument/2006/relationships/tags" Target="../tags/tag207.xml"/><Relationship Id="rId1" Type="http://schemas.openxmlformats.org/officeDocument/2006/relationships/tags" Target="../tags/tag206.xml"/><Relationship Id="rId4"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tags" Target="../tags/tag211.xml"/><Relationship Id="rId2" Type="http://schemas.openxmlformats.org/officeDocument/2006/relationships/tags" Target="../tags/tag210.xml"/><Relationship Id="rId1" Type="http://schemas.openxmlformats.org/officeDocument/2006/relationships/tags" Target="../tags/tag209.xml"/><Relationship Id="rId4"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tags" Target="../tags/tag214.xml"/><Relationship Id="rId2" Type="http://schemas.openxmlformats.org/officeDocument/2006/relationships/tags" Target="../tags/tag213.xml"/><Relationship Id="rId1" Type="http://schemas.openxmlformats.org/officeDocument/2006/relationships/tags" Target="../tags/tag212.xml"/><Relationship Id="rId4"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tags" Target="../tags/tag217.xml"/><Relationship Id="rId2" Type="http://schemas.openxmlformats.org/officeDocument/2006/relationships/tags" Target="../tags/tag216.xml"/><Relationship Id="rId1" Type="http://schemas.openxmlformats.org/officeDocument/2006/relationships/tags" Target="../tags/tag215.xml"/><Relationship Id="rId4"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tags" Target="../tags/tag220.xml"/><Relationship Id="rId2" Type="http://schemas.openxmlformats.org/officeDocument/2006/relationships/tags" Target="../tags/tag219.xml"/><Relationship Id="rId1" Type="http://schemas.openxmlformats.org/officeDocument/2006/relationships/tags" Target="../tags/tag218.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4"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tags" Target="../tags/tag223.xml"/><Relationship Id="rId2" Type="http://schemas.openxmlformats.org/officeDocument/2006/relationships/tags" Target="../tags/tag222.xml"/><Relationship Id="rId1" Type="http://schemas.openxmlformats.org/officeDocument/2006/relationships/tags" Target="../tags/tag221.xml"/><Relationship Id="rId4"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25.xml"/><Relationship Id="rId1" Type="http://schemas.openxmlformats.org/officeDocument/2006/relationships/tags" Target="../tags/tag224.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226.xml"/></Relationships>
</file>

<file path=ppt/slides/_rels/slide73.xml.rels><?xml version="1.0" encoding="UTF-8" standalone="yes"?>
<Relationships xmlns="http://schemas.openxmlformats.org/package/2006/relationships"><Relationship Id="rId3" Type="http://schemas.openxmlformats.org/officeDocument/2006/relationships/tags" Target="../tags/tag229.xml"/><Relationship Id="rId2" Type="http://schemas.openxmlformats.org/officeDocument/2006/relationships/tags" Target="../tags/tag228.xml"/><Relationship Id="rId1" Type="http://schemas.openxmlformats.org/officeDocument/2006/relationships/tags" Target="../tags/tag227.xml"/><Relationship Id="rId6" Type="http://schemas.openxmlformats.org/officeDocument/2006/relationships/slideLayout" Target="../slideLayouts/slideLayout30.xml"/><Relationship Id="rId5" Type="http://schemas.openxmlformats.org/officeDocument/2006/relationships/tags" Target="../tags/tag231.xml"/><Relationship Id="rId4" Type="http://schemas.openxmlformats.org/officeDocument/2006/relationships/tags" Target="../tags/tag230.xml"/></Relationships>
</file>

<file path=ppt/slides/_rels/slide74.xml.rels><?xml version="1.0" encoding="UTF-8" standalone="yes"?>
<Relationships xmlns="http://schemas.openxmlformats.org/package/2006/relationships"><Relationship Id="rId3" Type="http://schemas.openxmlformats.org/officeDocument/2006/relationships/tags" Target="../tags/tag234.xml"/><Relationship Id="rId2" Type="http://schemas.openxmlformats.org/officeDocument/2006/relationships/tags" Target="../tags/tag233.xml"/><Relationship Id="rId1" Type="http://schemas.openxmlformats.org/officeDocument/2006/relationships/tags" Target="../tags/tag232.xml"/><Relationship Id="rId4"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4"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4"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853200" y="1480911"/>
            <a:ext cx="7560000" cy="962175"/>
          </a:xfrm>
        </p:spPr>
        <p:txBody>
          <a:bodyPr>
            <a:noAutofit/>
          </a:bodyPr>
          <a:lstStyle/>
          <a:p>
            <a:r>
              <a:rPr lang="en-US" sz="2000">
                <a:latin typeface="Arial"/>
              </a:rPr>
              <a:t>2016 DELAWARE TRUST CONFERENCE</a:t>
            </a:r>
            <a:br>
              <a:rPr lang="en-US" sz="2000">
                <a:latin typeface="Arial"/>
              </a:rPr>
            </a:br>
            <a:r>
              <a:rPr lang="en-US" sz="2000">
                <a:latin typeface="Arial"/>
              </a:rPr>
              <a:t>“WE CAN WORK IT OUT” - DECANTING:  FLEXIBILITY AND DANGERS</a:t>
            </a:r>
            <a:br>
              <a:rPr lang="en-US" sz="2000">
                <a:latin typeface="Arial"/>
              </a:rPr>
            </a:br>
            <a:r>
              <a:rPr lang="en-US" sz="2000">
                <a:latin typeface="Arial"/>
              </a:rPr>
              <a:t>THE STATE DECANTING STATUTES</a:t>
            </a:r>
          </a:p>
        </p:txBody>
      </p:sp>
      <p:sp>
        <p:nvSpPr>
          <p:cNvPr id="8" name="Text Placeholder 2"/>
          <p:cNvSpPr>
            <a:spLocks noGrp="1"/>
          </p:cNvSpPr>
          <p:nvPr>
            <p:ph type="body" sz="half" idx="1"/>
            <p:custDataLst>
              <p:tags r:id="rId3"/>
            </p:custDataLst>
          </p:nvPr>
        </p:nvSpPr>
        <p:spPr>
          <a:xfrm>
            <a:off x="853200" y="2995575"/>
            <a:ext cx="7560000" cy="1764000"/>
          </a:xfrm>
        </p:spPr>
        <p:txBody>
          <a:bodyPr/>
          <a:lstStyle/>
          <a:p>
            <a:pPr lvl="1"/>
            <a:r>
              <a:rPr lang="en-US" sz="1300" b="1"/>
              <a:t>Meryl G. Finkelstein</a:t>
            </a:r>
          </a:p>
          <a:p>
            <a:pPr lvl="1"/>
            <a:r>
              <a:rPr lang="en-US" sz="1300" b="1"/>
              <a:t>Partner</a:t>
            </a:r>
          </a:p>
          <a:p>
            <a:pPr lvl="1"/>
            <a:r>
              <a:rPr lang="en-US" sz="1300" b="1"/>
              <a:t>Brick &amp; Patel LLP</a:t>
            </a:r>
          </a:p>
          <a:p>
            <a:pPr lvl="1"/>
            <a:r>
              <a:rPr lang="en-US" sz="1300" b="1"/>
              <a:t>mfinkelstein@brickpatel.com</a:t>
            </a:r>
          </a:p>
          <a:p>
            <a:pPr lvl="1"/>
            <a:r>
              <a:rPr lang="en-US" sz="1300" b="1"/>
              <a:t>October 25, 2016</a:t>
            </a:r>
          </a:p>
        </p:txBody>
      </p:sp>
    </p:spTree>
    <p:custDataLst>
      <p:tags r:id="rId1"/>
    </p:custDataLst>
    <p:extLst>
      <p:ext uri="{BB962C8B-B14F-4D97-AF65-F5344CB8AC3E}">
        <p14:creationId xmlns:p14="http://schemas.microsoft.com/office/powerpoint/2010/main" val="1411447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781945"/>
          </a:xfrm>
        </p:spPr>
        <p:txBody>
          <a:bodyPr>
            <a:noAutofit/>
          </a:bodyPr>
          <a:lstStyle/>
          <a:p>
            <a:pPr defTabSz="914290" eaLnBrk="0" hangingPunct="0">
              <a:tabLst>
                <a:tab pos="2293660" algn="l"/>
              </a:tabLst>
              <a:defRPr/>
            </a:pPr>
            <a:r>
              <a:rPr lang="en-US">
                <a:latin typeface="Arial"/>
              </a:rPr>
              <a:t>SCOPE OF THE TRUSTEE’S INVASION POWER UNDER STATE LAW (Cont’d)</a:t>
            </a:r>
          </a:p>
        </p:txBody>
      </p:sp>
      <p:sp>
        <p:nvSpPr>
          <p:cNvPr id="8" name="Text Placeholder 2"/>
          <p:cNvSpPr>
            <a:spLocks noGrp="1"/>
          </p:cNvSpPr>
          <p:nvPr>
            <p:ph type="body" sz="quarter" idx="12"/>
            <p:custDataLst>
              <p:tags r:id="rId3"/>
            </p:custDataLst>
          </p:nvPr>
        </p:nvSpPr>
        <p:spPr>
          <a:xfrm>
            <a:off x="358775" y="1422401"/>
            <a:ext cx="8424000" cy="4931102"/>
          </a:xfrm>
        </p:spPr>
        <p:txBody>
          <a:bodyPr>
            <a:normAutofit lnSpcReduction="10000"/>
          </a:bodyPr>
          <a:lstStyle/>
          <a:p>
            <a:pPr lvl="2">
              <a:buSzTx/>
              <a:buFont typeface="Arial"/>
              <a:buChar char="•"/>
            </a:pPr>
            <a:r>
              <a:rPr lang="en-US" b="1">
                <a:solidFill>
                  <a:schemeClr val="tx1"/>
                </a:solidFill>
                <a:latin typeface="Arial"/>
              </a:rPr>
              <a:t>If the trustee’s discretion under the first trust is limited by a standard, the decanting statute must be reviewed to determine if the same standard must be included in the second trust.</a:t>
            </a:r>
          </a:p>
          <a:p>
            <a:pPr lvl="3">
              <a:buSzTx/>
              <a:buFont typeface="Arial"/>
              <a:buChar char="–"/>
            </a:pPr>
            <a:r>
              <a:rPr lang="en-US" sz="1800">
                <a:latin typeface="Arial"/>
              </a:rPr>
              <a:t>The Alaska, Illinois, Minnesota, Missouri, New York, North Carolina, South Carolina and Texas statutes all require that the same standard be included in the second trust and most also require that it be exercisable in favor of the same beneficiaries as provided under the first trust.</a:t>
            </a:r>
          </a:p>
          <a:p>
            <a:pPr lvl="3">
              <a:buSzTx/>
              <a:buFont typeface="Arial"/>
              <a:buChar char="–"/>
            </a:pPr>
            <a:r>
              <a:rPr lang="en-US" sz="1800">
                <a:latin typeface="Arial"/>
              </a:rPr>
              <a:t>The Alaska, Minnesota and New York statutes also provide that if the term of the first trust is extended in the second trust, then during the entire extended term of the second trust, the second trust must retain the original standard set forth in the first trust, but the second trust may additionally provide for unlimited discretion once the initial term under the first trust has expired.</a:t>
            </a:r>
          </a:p>
          <a:p>
            <a:pPr lvl="3">
              <a:buSzTx/>
              <a:buFont typeface="Arial"/>
              <a:buChar char="–"/>
            </a:pPr>
            <a:r>
              <a:rPr lang="en-US">
                <a:latin typeface="Arial"/>
              </a:rPr>
              <a:t>Where the trustee does not have unlimited discretion, the Alaska statute permits the original standard set forth in the first trust to be changed where the assets are appointed to a supplemental or special needs trust.</a:t>
            </a:r>
            <a:endParaRPr lang="en-US" sz="1800">
              <a:latin typeface="Arial"/>
            </a:endParaRPr>
          </a:p>
          <a:p>
            <a:pPr lvl="3">
              <a:buSzTx/>
              <a:buFont typeface="Arial"/>
              <a:buChar char="–"/>
            </a:pPr>
            <a:r>
              <a:rPr lang="en-US" sz="1800">
                <a:latin typeface="Arial"/>
              </a:rPr>
              <a:t>The Arizona and Kentucky statutes require that the same or a more restrictive standard be included in the second trust where the trustee exercising the distribution power is a possible beneficiary under the standard.</a:t>
            </a:r>
          </a:p>
        </p:txBody>
      </p:sp>
    </p:spTree>
    <p:custDataLst>
      <p:tags r:id="rId1"/>
    </p:custDataLst>
    <p:extLst>
      <p:ext uri="{BB962C8B-B14F-4D97-AF65-F5344CB8AC3E}">
        <p14:creationId xmlns:p14="http://schemas.microsoft.com/office/powerpoint/2010/main" val="35426577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GST EXEMPT TRUSTS</a:t>
            </a:r>
          </a:p>
        </p:txBody>
      </p:sp>
      <p:sp>
        <p:nvSpPr>
          <p:cNvPr id="3" name="Content Placeholder 2"/>
          <p:cNvSpPr>
            <a:spLocks noGrp="1"/>
          </p:cNvSpPr>
          <p:nvPr>
            <p:ph type="body" sz="quarter" idx="12"/>
          </p:nvPr>
        </p:nvSpPr>
        <p:spPr>
          <a:xfrm>
            <a:off x="382525" y="1127125"/>
            <a:ext cx="8424000" cy="4918650"/>
          </a:xfrm>
        </p:spPr>
        <p:txBody>
          <a:bodyPr>
            <a:noAutofit/>
          </a:bodyPr>
          <a:lstStyle/>
          <a:p>
            <a:pPr lvl="2"/>
            <a:r>
              <a:rPr lang="en-US" sz="1800">
                <a:latin typeface="+mn-lt"/>
                <a:cs typeface="Times New Roman" pitchFamily="18" charset="0"/>
              </a:rPr>
              <a:t>Trust Modification Safe Harbor (Treas. Reg. 26.2601-1(b)(4)(i)(D)). </a:t>
            </a:r>
          </a:p>
          <a:p>
            <a:pPr lvl="3"/>
            <a:r>
              <a:rPr lang="en-US">
                <a:latin typeface="+mn-lt"/>
                <a:cs typeface="Times New Roman" pitchFamily="18" charset="0"/>
              </a:rPr>
              <a:t>the distribution does not cause a beneficial interest to be shifted to a beneficiary in a lower generation, and </a:t>
            </a:r>
          </a:p>
          <a:p>
            <a:pPr lvl="3"/>
            <a:r>
              <a:rPr lang="en-US">
                <a:latin typeface="+mn-lt"/>
                <a:cs typeface="Times New Roman" pitchFamily="18" charset="0"/>
              </a:rPr>
              <a:t>the governing instrument of the resulting trust does not extend the time for the vesting of any beneficial interest beyond the period provided for in the original trust instrument.</a:t>
            </a:r>
          </a:p>
          <a:p>
            <a:r>
              <a:rPr lang="en-US" sz="1800">
                <a:latin typeface="+mn-lt"/>
                <a:cs typeface="Times New Roman" pitchFamily="18" charset="0"/>
              </a:rPr>
              <a:t>GST Exempt Trusts</a:t>
            </a:r>
          </a:p>
          <a:p>
            <a:pPr lvl="1"/>
            <a:r>
              <a:rPr lang="en-US" sz="1800">
                <a:latin typeface="+mn-lt"/>
                <a:cs typeface="Times New Roman" pitchFamily="18" charset="0"/>
              </a:rPr>
              <a:t>Same rules as grandfathered trusts should apply.  See, PLRs 200822008 and 200743028. </a:t>
            </a:r>
          </a:p>
          <a:p>
            <a:pPr marL="320040" lvl="1" indent="0">
              <a:buNone/>
            </a:pPr>
            <a:endParaRPr lang="en-US" sz="1600">
              <a:latin typeface="+mn-lt"/>
              <a:cs typeface="Times New Roman" pitchFamily="18" charset="0"/>
            </a:endParaRPr>
          </a:p>
          <a:p>
            <a:pPr lvl="2"/>
            <a:endParaRPr lang="en-US" sz="1600">
              <a:latin typeface="+mn-lt"/>
            </a:endParaRPr>
          </a:p>
        </p:txBody>
      </p:sp>
    </p:spTree>
    <p:extLst>
      <p:ext uri="{BB962C8B-B14F-4D97-AF65-F5344CB8AC3E}">
        <p14:creationId xmlns:p14="http://schemas.microsoft.com/office/powerpoint/2010/main" val="19196817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431800"/>
            <a:ext cx="8424000" cy="503238"/>
          </a:xfrm>
        </p:spPr>
        <p:txBody>
          <a:bodyPr/>
          <a:lstStyle/>
          <a:p>
            <a:r>
              <a:rPr lang="en-US"/>
              <a:t>GST EXEMPT TRUSTS</a:t>
            </a:r>
          </a:p>
        </p:txBody>
      </p:sp>
      <p:sp>
        <p:nvSpPr>
          <p:cNvPr id="3" name="Content Placeholder 2"/>
          <p:cNvSpPr>
            <a:spLocks noGrp="1"/>
          </p:cNvSpPr>
          <p:nvPr>
            <p:ph type="body" sz="quarter" idx="12"/>
          </p:nvPr>
        </p:nvSpPr>
        <p:spPr>
          <a:xfrm>
            <a:off x="382525" y="1143000"/>
            <a:ext cx="8424000" cy="4918650"/>
          </a:xfrm>
        </p:spPr>
        <p:txBody>
          <a:bodyPr>
            <a:normAutofit/>
          </a:bodyPr>
          <a:lstStyle/>
          <a:p>
            <a:r>
              <a:rPr lang="en-US" sz="1800"/>
              <a:t>Shifting Beneficial Interest to Lower Generation</a:t>
            </a:r>
          </a:p>
          <a:p>
            <a:pPr lvl="1"/>
            <a:r>
              <a:rPr lang="en-US" sz="1800"/>
              <a:t>Removing entire generation as beneficiaries. </a:t>
            </a:r>
          </a:p>
          <a:p>
            <a:pPr lvl="1"/>
            <a:r>
              <a:rPr lang="en-US" sz="1800"/>
              <a:t>Eliminating a life income interest of a current beneficiary. </a:t>
            </a:r>
          </a:p>
          <a:p>
            <a:pPr lvl="1"/>
            <a:r>
              <a:rPr lang="en-US" sz="1800"/>
              <a:t>Postpone a withdrawal right (e.g. withdrawal at age 30) to extend the trust for life (but the beneficiary is granted a general power of appointment over the second trust). </a:t>
            </a:r>
          </a:p>
          <a:p>
            <a:pPr lvl="1"/>
            <a:r>
              <a:rPr lang="en-US" sz="1800"/>
              <a:t>Change of situs governing law. </a:t>
            </a:r>
          </a:p>
          <a:p>
            <a:pPr lvl="2"/>
            <a:r>
              <a:rPr lang="en-US" sz="1800"/>
              <a:t>Traps with Treas. Reg. § 26.2601-1(b)(4)(i)(E) Example 4 </a:t>
            </a:r>
          </a:p>
          <a:p>
            <a:pPr lvl="1"/>
            <a:r>
              <a:rPr lang="en-US" sz="1800"/>
              <a:t>Others? </a:t>
            </a:r>
          </a:p>
          <a:p>
            <a:pPr lvl="2"/>
            <a:endParaRPr lang="en-US"/>
          </a:p>
        </p:txBody>
      </p:sp>
    </p:spTree>
    <p:extLst>
      <p:ext uri="{BB962C8B-B14F-4D97-AF65-F5344CB8AC3E}">
        <p14:creationId xmlns:p14="http://schemas.microsoft.com/office/powerpoint/2010/main" val="31394695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325" y="1041394"/>
            <a:ext cx="8991600" cy="5232202"/>
          </a:xfrm>
          <a:prstGeom prst="rect">
            <a:avLst/>
          </a:prstGeom>
        </p:spPr>
        <p:txBody>
          <a:bodyPr wrap="square">
            <a:spAutoFit/>
          </a:bodyPr>
          <a:lstStyle/>
          <a:p>
            <a:pPr marL="742950" lvl="1" indent="-285750" algn="just">
              <a:buFont typeface="Arial" panose="020B0604020202020204" pitchFamily="34" charset="0"/>
              <a:buChar char="•"/>
            </a:pPr>
            <a:r>
              <a:rPr lang="en-US" altLang="en-US">
                <a:solidFill>
                  <a:srgbClr val="C00000"/>
                </a:solidFill>
                <a:latin typeface="+mn-lt"/>
                <a:cs typeface="Times New Roman" pitchFamily="18" charset="0"/>
              </a:rPr>
              <a:t>RISK:  </a:t>
            </a:r>
            <a:r>
              <a:rPr lang="en-US" altLang="en-US">
                <a:latin typeface="+mn-lt"/>
                <a:cs typeface="Times New Roman" pitchFamily="18" charset="0"/>
              </a:rPr>
              <a:t>Breach of fiduciary duties associated with its exercise of discretion to appoint the trust assets to the new trust, unless the reasons for the decanting are so ministerial and innocuous that it poses little or no risk to the trustee. </a:t>
            </a:r>
          </a:p>
          <a:p>
            <a:pPr marL="742950" lvl="1" indent="-285750" algn="just">
              <a:buFont typeface="Arial" panose="020B0604020202020204" pitchFamily="34" charset="0"/>
              <a:buChar char="•"/>
            </a:pPr>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solidFill>
                  <a:srgbClr val="C00000"/>
                </a:solidFill>
                <a:latin typeface="+mn-lt"/>
                <a:cs typeface="Times New Roman" pitchFamily="18" charset="0"/>
              </a:rPr>
              <a:t>RESPONSES:  </a:t>
            </a:r>
          </a:p>
          <a:p>
            <a:pPr marL="1200150" lvl="2" indent="-285750" algn="just">
              <a:buFont typeface="Arial" panose="020B0604020202020204" pitchFamily="34" charset="0"/>
              <a:buChar char="•"/>
            </a:pPr>
            <a:r>
              <a:rPr lang="en-US" altLang="en-US">
                <a:latin typeface="+mn-lt"/>
                <a:cs typeface="Times New Roman" pitchFamily="18" charset="0"/>
              </a:rPr>
              <a:t>The trustee can get release and indemnification agreements from the beneficiaries with virtual representation binding the minors and unborns.</a:t>
            </a:r>
          </a:p>
          <a:p>
            <a:pPr marL="1657350" lvl="3" indent="-285750" algn="just">
              <a:buFont typeface="Arial" panose="020B0604020202020204" pitchFamily="34" charset="0"/>
              <a:buChar char="•"/>
            </a:pPr>
            <a:r>
              <a:rPr lang="en-US" altLang="en-US">
                <a:latin typeface="+mn-lt"/>
                <a:cs typeface="Times New Roman" pitchFamily="18" charset="0"/>
              </a:rPr>
              <a:t>Virtual Representation:  Effectively bind all present and future beneficiaries of the trust if all of the adult beneficiaries release the trustee, and there is no conflict of interest between those beneficiaries and the parties represented.</a:t>
            </a:r>
          </a:p>
          <a:p>
            <a:pPr marL="1657350" lvl="3" indent="-285750" algn="just">
              <a:buFont typeface="Arial" panose="020B0604020202020204" pitchFamily="34" charset="0"/>
              <a:buChar char="•"/>
            </a:pPr>
            <a:endParaRPr lang="en-US" altLang="en-US">
              <a:latin typeface="+mn-lt"/>
              <a:cs typeface="Times New Roman" pitchFamily="18" charset="0"/>
            </a:endParaRPr>
          </a:p>
          <a:p>
            <a:pPr marL="1200150" lvl="2" indent="-285750" algn="just">
              <a:buFont typeface="Arial" panose="020B0604020202020204" pitchFamily="34" charset="0"/>
              <a:buChar char="•"/>
            </a:pPr>
            <a:r>
              <a:rPr lang="en-US" altLang="en-US">
                <a:latin typeface="+mn-lt"/>
                <a:cs typeface="Times New Roman" pitchFamily="18" charset="0"/>
              </a:rPr>
              <a:t>The trustee’s actions will be judged under the abuse of discretion standard.  This provides that the trustee’s exercise of discretion will only be overturned if its actions were arbitrary or capricious, not merely unreasonable.</a:t>
            </a:r>
          </a:p>
          <a:p>
            <a:pPr marL="742950" lvl="1" indent="-285750" algn="just">
              <a:buFont typeface="Arial" panose="020B0604020202020204" pitchFamily="34" charset="0"/>
              <a:buChar char="•"/>
            </a:pPr>
            <a:endParaRPr lang="en-US" altLang="en-US">
              <a:latin typeface="Times New Roman" pitchFamily="18" charset="0"/>
              <a:cs typeface="Times New Roman" pitchFamily="18" charset="0"/>
            </a:endParaRPr>
          </a:p>
          <a:p>
            <a:pPr algn="ctr"/>
            <a:endParaRPr lang="en-US" altLang="en-US" sz="280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390525" y="428315"/>
            <a:ext cx="8424000" cy="503238"/>
          </a:xfrm>
        </p:spPr>
        <p:txBody>
          <a:bodyPr/>
          <a:lstStyle/>
          <a:p>
            <a:r>
              <a:rPr lang="en-US" altLang="en-US">
                <a:latin typeface="+mj-lt"/>
                <a:cs typeface="Times New Roman" panose="02020603050405020304" pitchFamily="18" charset="0"/>
              </a:rPr>
              <a:t>NON-TAX TRUSTEE RISK AND RESPONSES</a:t>
            </a:r>
            <a:br>
              <a:rPr lang="en-US" altLang="en-US">
                <a:latin typeface="Times New Roman" panose="02020603050405020304" pitchFamily="18" charset="0"/>
                <a:cs typeface="Times New Roman" panose="02020603050405020304" pitchFamily="18" charset="0"/>
              </a:rPr>
            </a:br>
            <a:endParaRPr lang="en-US"/>
          </a:p>
        </p:txBody>
      </p:sp>
    </p:spTree>
    <p:extLst>
      <p:ext uri="{BB962C8B-B14F-4D97-AF65-F5344CB8AC3E}">
        <p14:creationId xmlns:p14="http://schemas.microsoft.com/office/powerpoint/2010/main" val="11765630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865" y="1042927"/>
            <a:ext cx="7839075" cy="2585323"/>
          </a:xfrm>
          <a:prstGeom prst="rect">
            <a:avLst/>
          </a:prstGeom>
        </p:spPr>
        <p:txBody>
          <a:bodyPr wrap="square">
            <a:spAutoFit/>
          </a:bodyPr>
          <a:lstStyle/>
          <a:p>
            <a:pPr marL="742950" lvl="1" indent="-285750" algn="just">
              <a:buFont typeface="Arial" panose="020B0604020202020204" pitchFamily="34" charset="0"/>
              <a:buChar char="•"/>
            </a:pPr>
            <a:r>
              <a:rPr lang="en-US" altLang="en-US">
                <a:latin typeface="+mn-lt"/>
                <a:cs typeface="Times New Roman" pitchFamily="18" charset="0"/>
              </a:rPr>
              <a:t>Decanting Instrument</a:t>
            </a:r>
          </a:p>
          <a:p>
            <a:pPr lvl="1" algn="just"/>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latin typeface="+mn-lt"/>
                <a:cs typeface="Times New Roman" pitchFamily="18" charset="0"/>
              </a:rPr>
              <a:t>New Trust Agreement</a:t>
            </a:r>
          </a:p>
          <a:p>
            <a:pPr lvl="1" algn="just"/>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latin typeface="+mn-lt"/>
                <a:cs typeface="Times New Roman" pitchFamily="18" charset="0"/>
              </a:rPr>
              <a:t>Trustee Release, indemnification and approval of account pertaining to exercising power to decant</a:t>
            </a:r>
          </a:p>
          <a:p>
            <a:pPr marL="742950" lvl="1" indent="-285750" algn="just">
              <a:buFont typeface="Arial" panose="020B0604020202020204" pitchFamily="34" charset="0"/>
              <a:buChar char="•"/>
            </a:pPr>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latin typeface="+mn-lt"/>
                <a:cs typeface="Times New Roman" pitchFamily="18" charset="0"/>
              </a:rPr>
              <a:t>Trustee Release and Accounting pertaining to prior Trust</a:t>
            </a:r>
          </a:p>
          <a:p>
            <a:pPr marL="742950" lvl="1" indent="-285750" algn="just">
              <a:buFont typeface="Arial" panose="020B0604020202020204" pitchFamily="34" charset="0"/>
              <a:buChar char="•"/>
            </a:pPr>
            <a:endParaRPr lang="en-US" altLang="en-US">
              <a:latin typeface="+mn-lt"/>
              <a:cs typeface="Times New Roman" pitchFamily="18" charset="0"/>
            </a:endParaRPr>
          </a:p>
        </p:txBody>
      </p:sp>
      <p:sp>
        <p:nvSpPr>
          <p:cNvPr id="3" name="Title 2"/>
          <p:cNvSpPr>
            <a:spLocks noGrp="1"/>
          </p:cNvSpPr>
          <p:nvPr>
            <p:ph type="title"/>
          </p:nvPr>
        </p:nvSpPr>
        <p:spPr>
          <a:xfrm>
            <a:off x="390525" y="429556"/>
            <a:ext cx="8424000" cy="503238"/>
          </a:xfrm>
        </p:spPr>
        <p:txBody>
          <a:bodyPr/>
          <a:lstStyle/>
          <a:p>
            <a:r>
              <a:rPr lang="en-US"/>
              <a:t>STANDARD DOCUMENTATION IN DECANTING</a:t>
            </a:r>
          </a:p>
        </p:txBody>
      </p:sp>
    </p:spTree>
    <p:extLst>
      <p:ext uri="{BB962C8B-B14F-4D97-AF65-F5344CB8AC3E}">
        <p14:creationId xmlns:p14="http://schemas.microsoft.com/office/powerpoint/2010/main" val="19484103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379" y="1045027"/>
            <a:ext cx="9144000" cy="3139321"/>
          </a:xfrm>
          <a:prstGeom prst="rect">
            <a:avLst/>
          </a:prstGeom>
        </p:spPr>
        <p:txBody>
          <a:bodyPr wrap="square">
            <a:spAutoFit/>
          </a:bodyPr>
          <a:lstStyle/>
          <a:p>
            <a:pPr marL="742950" lvl="1" indent="-285750" algn="just">
              <a:buFont typeface="Arial" panose="020B0604020202020204" pitchFamily="34" charset="0"/>
              <a:buChar char="•"/>
            </a:pPr>
            <a:r>
              <a:rPr lang="en-US" altLang="en-US">
                <a:latin typeface="+mn-lt"/>
                <a:cs typeface="Times New Roman" pitchFamily="18" charset="0"/>
              </a:rPr>
              <a:t>Traditional account opening procedure applies</a:t>
            </a:r>
          </a:p>
          <a:p>
            <a:pPr marL="1200150" lvl="2" indent="-285750" algn="just">
              <a:buFont typeface="Arial" panose="020B0604020202020204" pitchFamily="34" charset="0"/>
              <a:buChar char="•"/>
            </a:pPr>
            <a:r>
              <a:rPr lang="en-US" altLang="en-US">
                <a:latin typeface="+mn-lt"/>
                <a:cs typeface="Times New Roman" pitchFamily="18" charset="0"/>
              </a:rPr>
              <a:t>Gathering new account opening documentation and “know your client” information</a:t>
            </a:r>
          </a:p>
          <a:p>
            <a:pPr marL="1200150" lvl="2" indent="-285750" algn="just">
              <a:buFont typeface="Arial" panose="020B0604020202020204" pitchFamily="34" charset="0"/>
              <a:buChar char="•"/>
            </a:pPr>
            <a:r>
              <a:rPr lang="en-US" altLang="en-US">
                <a:latin typeface="+mn-lt"/>
                <a:cs typeface="Times New Roman" pitchFamily="18" charset="0"/>
              </a:rPr>
              <a:t>Compliance approval and complying with regulatory requirements </a:t>
            </a:r>
          </a:p>
          <a:p>
            <a:pPr lvl="1" algn="just"/>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latin typeface="+mn-lt"/>
                <a:cs typeface="Times New Roman" pitchFamily="18" charset="0"/>
              </a:rPr>
              <a:t>The new trust may or may not be treated as a new, separate taxpayer with a new Tax ID Number.</a:t>
            </a:r>
            <a:r>
              <a:rPr lang="en-US">
                <a:latin typeface="+mn-lt"/>
                <a:cs typeface="Times New Roman" panose="02020603050405020304" pitchFamily="18" charset="0"/>
              </a:rPr>
              <a:t> </a:t>
            </a:r>
          </a:p>
          <a:p>
            <a:pPr marL="1200150" lvl="2" indent="-285750" algn="just">
              <a:buFont typeface="Arial" panose="020B0604020202020204" pitchFamily="34" charset="0"/>
              <a:buChar char="•"/>
            </a:pPr>
            <a:r>
              <a:rPr lang="en-US">
                <a:latin typeface="+mn-lt"/>
                <a:cs typeface="Times New Roman" panose="02020603050405020304" pitchFamily="18" charset="0"/>
              </a:rPr>
              <a:t>If the second trust is merely a modification and continuation of the first trust, the Trustee will continue to use the same tax identification number</a:t>
            </a:r>
          </a:p>
          <a:p>
            <a:pPr marL="1200150" lvl="2" indent="-285750" algn="just">
              <a:buFont typeface="Arial" panose="020B0604020202020204" pitchFamily="34" charset="0"/>
              <a:buChar char="•"/>
            </a:pPr>
            <a:r>
              <a:rPr lang="en-US">
                <a:latin typeface="+mn-lt"/>
                <a:cs typeface="Times New Roman" panose="02020603050405020304" pitchFamily="18" charset="0"/>
              </a:rPr>
              <a:t>If the second trust is a new trust, the Trustee must apply for a separate tax identification number. </a:t>
            </a:r>
          </a:p>
        </p:txBody>
      </p:sp>
      <p:sp>
        <p:nvSpPr>
          <p:cNvPr id="3" name="Title 2"/>
          <p:cNvSpPr>
            <a:spLocks noGrp="1"/>
          </p:cNvSpPr>
          <p:nvPr>
            <p:ph type="title"/>
          </p:nvPr>
        </p:nvSpPr>
        <p:spPr>
          <a:xfrm>
            <a:off x="390525" y="441434"/>
            <a:ext cx="8424000" cy="503238"/>
          </a:xfrm>
        </p:spPr>
        <p:txBody>
          <a:bodyPr/>
          <a:lstStyle/>
          <a:p>
            <a:r>
              <a:rPr lang="en-US"/>
              <a:t>NEW ACCOUNTS</a:t>
            </a:r>
          </a:p>
        </p:txBody>
      </p:sp>
    </p:spTree>
    <p:extLst>
      <p:ext uri="{BB962C8B-B14F-4D97-AF65-F5344CB8AC3E}">
        <p14:creationId xmlns:p14="http://schemas.microsoft.com/office/powerpoint/2010/main" val="33243313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25" y="1071750"/>
            <a:ext cx="9144000" cy="3693319"/>
          </a:xfrm>
          <a:prstGeom prst="rect">
            <a:avLst/>
          </a:prstGeom>
        </p:spPr>
        <p:txBody>
          <a:bodyPr wrap="square">
            <a:spAutoFit/>
          </a:bodyPr>
          <a:lstStyle/>
          <a:p>
            <a:pPr marL="742950" lvl="1" indent="-285750">
              <a:buFont typeface="Arial" panose="020B0604020202020204" pitchFamily="34" charset="0"/>
              <a:buChar char="•"/>
            </a:pPr>
            <a:r>
              <a:rPr lang="en-US" altLang="en-US">
                <a:latin typeface="+mn-lt"/>
                <a:cs typeface="Times New Roman" pitchFamily="18" charset="0"/>
              </a:rPr>
              <a:t>Retitling of assets and accounts</a:t>
            </a:r>
          </a:p>
          <a:p>
            <a:pPr marL="742950" lvl="1" indent="-285750">
              <a:buFont typeface="Arial" panose="020B0604020202020204" pitchFamily="34" charset="0"/>
              <a:buChar char="•"/>
            </a:pPr>
            <a:endParaRPr lang="en-US" altLang="en-US">
              <a:latin typeface="+mn-lt"/>
              <a:cs typeface="Times New Roman" pitchFamily="18" charset="0"/>
            </a:endParaRPr>
          </a:p>
          <a:p>
            <a:pPr marL="742950" lvl="1" indent="-285750">
              <a:buFont typeface="Arial" panose="020B0604020202020204" pitchFamily="34" charset="0"/>
              <a:buChar char="•"/>
            </a:pPr>
            <a:r>
              <a:rPr lang="en-US" altLang="en-US">
                <a:latin typeface="+mn-lt"/>
                <a:cs typeface="Times New Roman" pitchFamily="18" charset="0"/>
              </a:rPr>
              <a:t>Transfers of limited liability company interests through assignment and assumption agreements</a:t>
            </a:r>
          </a:p>
          <a:p>
            <a:pPr marL="742950" lvl="1" indent="-285750">
              <a:buFont typeface="Arial" panose="020B0604020202020204" pitchFamily="34" charset="0"/>
              <a:buChar char="•"/>
            </a:pPr>
            <a:endParaRPr lang="en-US" altLang="en-US">
              <a:latin typeface="+mn-lt"/>
              <a:cs typeface="Times New Roman" pitchFamily="18" charset="0"/>
            </a:endParaRPr>
          </a:p>
          <a:p>
            <a:pPr marL="742950" lvl="1" indent="-285750">
              <a:buFont typeface="Arial" panose="020B0604020202020204" pitchFamily="34" charset="0"/>
              <a:buChar char="•"/>
            </a:pPr>
            <a:r>
              <a:rPr lang="en-US" altLang="en-US">
                <a:latin typeface="+mn-lt"/>
                <a:cs typeface="Times New Roman" pitchFamily="18" charset="0"/>
              </a:rPr>
              <a:t>Retitling stock and stock certificates</a:t>
            </a:r>
          </a:p>
          <a:p>
            <a:pPr marL="742950" lvl="1" indent="-285750">
              <a:buFont typeface="Arial" panose="020B0604020202020204" pitchFamily="34" charset="0"/>
              <a:buChar char="•"/>
            </a:pPr>
            <a:endParaRPr lang="en-US" altLang="en-US">
              <a:latin typeface="+mn-lt"/>
              <a:cs typeface="Times New Roman" pitchFamily="18" charset="0"/>
            </a:endParaRPr>
          </a:p>
          <a:p>
            <a:pPr marL="742950" lvl="1" indent="-285750">
              <a:buFont typeface="Arial" panose="020B0604020202020204" pitchFamily="34" charset="0"/>
              <a:buChar char="•"/>
            </a:pPr>
            <a:r>
              <a:rPr lang="en-US" altLang="en-US">
                <a:latin typeface="+mn-lt"/>
                <a:cs typeface="Times New Roman" pitchFamily="18" charset="0"/>
              </a:rPr>
              <a:t>Retitling real estate</a:t>
            </a:r>
          </a:p>
          <a:p>
            <a:pPr lvl="1"/>
            <a:endParaRPr lang="en-US" b="1">
              <a:latin typeface="+mn-lt"/>
              <a:cs typeface="Times New Roman" panose="02020603050405020304" pitchFamily="18" charset="0"/>
            </a:endParaRPr>
          </a:p>
          <a:p>
            <a:pPr marL="742950" lvl="1" indent="-285750">
              <a:buFont typeface="Arial" panose="020B0604020202020204" pitchFamily="34" charset="0"/>
              <a:buChar char="•"/>
            </a:pPr>
            <a:r>
              <a:rPr lang="en-US">
                <a:latin typeface="+mn-lt"/>
                <a:cs typeface="Times New Roman" panose="02020603050405020304" pitchFamily="18" charset="0"/>
              </a:rPr>
              <a:t>Confirm Tax Elections</a:t>
            </a:r>
          </a:p>
          <a:p>
            <a:pPr marL="1200150" lvl="2" indent="-285750">
              <a:buFont typeface="Arial" panose="020B0604020202020204" pitchFamily="34" charset="0"/>
              <a:buChar char="•"/>
            </a:pPr>
            <a:r>
              <a:rPr lang="en-US">
                <a:latin typeface="+mn-lt"/>
                <a:cs typeface="Times New Roman" panose="02020603050405020304" pitchFamily="18" charset="0"/>
              </a:rPr>
              <a:t>If the first trust was a QTIP, QSST or an ESBT intended to continue as an ESBT, state the intent that the second trust will qualify as such and consider whether a separate election must be made for the second trust. </a:t>
            </a:r>
            <a:endParaRPr lang="en-US" altLang="en-US">
              <a:latin typeface="+mn-lt"/>
              <a:cs typeface="Times New Roman" pitchFamily="18" charset="0"/>
            </a:endParaRPr>
          </a:p>
        </p:txBody>
      </p:sp>
      <p:sp>
        <p:nvSpPr>
          <p:cNvPr id="3" name="Title 2"/>
          <p:cNvSpPr>
            <a:spLocks noGrp="1"/>
          </p:cNvSpPr>
          <p:nvPr>
            <p:ph type="title"/>
          </p:nvPr>
        </p:nvSpPr>
        <p:spPr>
          <a:xfrm>
            <a:off x="382525" y="197819"/>
            <a:ext cx="8424000" cy="503238"/>
          </a:xfrm>
        </p:spPr>
        <p:txBody>
          <a:bodyPr/>
          <a:lstStyle/>
          <a:p>
            <a:r>
              <a:rPr lang="en-US"/>
              <a:t>NEW ACCOUNT FUNDING AND ELECTION CONSIDERATIONS</a:t>
            </a:r>
          </a:p>
        </p:txBody>
      </p:sp>
    </p:spTree>
    <p:extLst>
      <p:ext uri="{BB962C8B-B14F-4D97-AF65-F5344CB8AC3E}">
        <p14:creationId xmlns:p14="http://schemas.microsoft.com/office/powerpoint/2010/main" val="52257440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C00000"/>
                </a:solidFill>
              </a:rPr>
              <a:t>DISCLAIMER</a:t>
            </a:r>
          </a:p>
        </p:txBody>
      </p:sp>
      <p:sp>
        <p:nvSpPr>
          <p:cNvPr id="3" name="Content Placeholder 2"/>
          <p:cNvSpPr>
            <a:spLocks noGrp="1"/>
          </p:cNvSpPr>
          <p:nvPr>
            <p:ph type="body" sz="quarter" idx="12"/>
          </p:nvPr>
        </p:nvSpPr>
        <p:spPr>
          <a:xfrm>
            <a:off x="358775" y="1165722"/>
            <a:ext cx="8424000" cy="4918650"/>
          </a:xfrm>
        </p:spPr>
        <p:txBody>
          <a:bodyPr>
            <a:normAutofit/>
          </a:bodyPr>
          <a:lstStyle/>
          <a:p>
            <a:pPr algn="just"/>
            <a:r>
              <a:rPr lang="en-US" sz="1800"/>
              <a:t>Michael D. Fox is a Vice President and Senior Trust Officer in the Delaware office of The Goldman Sachs Trust Companies.</a:t>
            </a:r>
          </a:p>
          <a:p>
            <a:pPr algn="just"/>
            <a:r>
              <a:rPr lang="en-GB" sz="1800"/>
              <a:t>The services that are described as being offered by The Goldman Sachs Trust Company are provided by The Goldman Sachs Trust Company, N.A., The Goldman Sachs Trust Company of Delaware or one of its affiliates (“Goldman Sachs Trust Companies”). </a:t>
            </a:r>
            <a:endParaRPr lang="en-US" sz="1800"/>
          </a:p>
          <a:p>
            <a:pPr algn="just"/>
            <a:r>
              <a:rPr lang="en-US" sz="1800"/>
              <a:t>Goldman Sachs does not provide legal, tax or accounting advice.  We encourage you to discuss these strategies with your tax and legal advisors.  Tax results may differ depending on your individual positions, elections or other circumstances</a:t>
            </a:r>
          </a:p>
          <a:p>
            <a:pPr algn="just"/>
            <a:r>
              <a:rPr lang="en-US" sz="1800"/>
              <a:t>The information herein is provided solely to educate on a variety of topics, including wealth planning, tax considerations, estate, gift and philanthropic planning.</a:t>
            </a:r>
          </a:p>
          <a:p>
            <a:pPr algn="just"/>
            <a:r>
              <a:rPr lang="en-GB" sz="1800"/>
              <a:t> </a:t>
            </a:r>
            <a:endParaRPr lang="en-US" sz="1800"/>
          </a:p>
          <a:p>
            <a:pPr algn="just" hangingPunct="0"/>
            <a:r>
              <a:rPr lang="en-US" sz="1800"/>
              <a:t>© 2016 Goldman Sachs Trust Company, N.A.  All rights reserved.</a:t>
            </a:r>
          </a:p>
          <a:p>
            <a:pPr marL="0" indent="0" algn="just">
              <a:buNone/>
            </a:pPr>
            <a:endParaRPr lang="en-US" sz="1800" b="1"/>
          </a:p>
        </p:txBody>
      </p:sp>
      <p:sp>
        <p:nvSpPr>
          <p:cNvPr id="6" name="Rectangle 5"/>
          <p:cNvSpPr/>
          <p:nvPr/>
        </p:nvSpPr>
        <p:spPr>
          <a:xfrm>
            <a:off x="0" y="0"/>
            <a:ext cx="9144000" cy="152400"/>
          </a:xfrm>
          <a:prstGeom prst="rect">
            <a:avLst/>
          </a:prstGeom>
          <a:solidFill>
            <a:schemeClr val="bg1">
              <a:lumMod val="65000"/>
            </a:schemeClr>
          </a:solidFill>
          <a:ln w="254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80220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C00000"/>
                </a:solidFill>
              </a:rPr>
              <a:t>DISCLAIMER</a:t>
            </a:r>
          </a:p>
        </p:txBody>
      </p:sp>
      <p:sp>
        <p:nvSpPr>
          <p:cNvPr id="3" name="Content Placeholder 2"/>
          <p:cNvSpPr>
            <a:spLocks noGrp="1"/>
          </p:cNvSpPr>
          <p:nvPr>
            <p:ph type="body" sz="quarter" idx="12"/>
          </p:nvPr>
        </p:nvSpPr>
        <p:spPr>
          <a:xfrm>
            <a:off x="358775" y="1165722"/>
            <a:ext cx="8424000" cy="4918650"/>
          </a:xfrm>
        </p:spPr>
        <p:txBody>
          <a:bodyPr>
            <a:normAutofit fontScale="70000" lnSpcReduction="20000"/>
          </a:bodyPr>
          <a:lstStyle/>
          <a:p>
            <a:pPr marL="0" indent="0" algn="just">
              <a:buNone/>
            </a:pPr>
            <a:r>
              <a:rPr lang="en-US"/>
              <a:t>The presentation is for general informational purposes only. It is not intended as professional legal, accounting or tax advice, and any such intention or advice is </a:t>
            </a:r>
            <a:r>
              <a:rPr lang="en-US" b="1"/>
              <a:t>expressly disclaimed</a:t>
            </a:r>
            <a:r>
              <a:rPr lang="en-US"/>
              <a:t>. The application and impact of laws can vary widely based on the specific facts involved, or may change, and you should consult directly with your legal, accounting, or tax advisor with respect to your particular inquiries and needs.</a:t>
            </a:r>
          </a:p>
          <a:p>
            <a:pPr marL="0" indent="0" algn="just">
              <a:buNone/>
            </a:pPr>
            <a:endParaRPr lang="en-US"/>
          </a:p>
          <a:p>
            <a:pPr marL="0" indent="0" algn="just">
              <a:buNone/>
            </a:pPr>
            <a:r>
              <a:rPr lang="en-US"/>
              <a:t>Neither the Young Conaway Stargatt &amp; Taylor LLP  nor any attorney or presenter is responsible for any errors or omissions contained in this presentation. All information is provided "as is", with no guarantee of completeness, accuracy, timeliness, and without warranty of any kind, express or implied. In no event will Young Conaway Stargatt &amp; Taylor LLP its attorneys, or presenters be liable to you or anyone else for any decision made or action taken in reliance on any information in this presentation or for any consequential, special or similar damages, even if advised of the possibility of such damages.  This presentation does not reflect the opinions of Young Conaway Stargatt &amp; Taylor LLP.</a:t>
            </a:r>
          </a:p>
          <a:p>
            <a:pPr marL="0" indent="0" algn="just">
              <a:buNone/>
            </a:pPr>
            <a:endParaRPr lang="en-US"/>
          </a:p>
          <a:p>
            <a:pPr marL="0" indent="0" algn="just">
              <a:buNone/>
            </a:pPr>
            <a:r>
              <a:rPr lang="en-US" b="1" u="sng"/>
              <a:t>Circular 230 Disclosure</a:t>
            </a:r>
            <a:r>
              <a:rPr lang="en-US" b="1"/>
              <a:t>: To comply with U.S. Treasury Regulations, any information contained in this presentation is not intended or written to be used, and cannot be used by the recipient or any other person, for the purpose of (1) avoiding penalties or any other restrictions that may be imposed under the Internal Revenue Code or any other applicable tax law, or (2) promoting, marketing or recommending to another party any transaction, arrangement or other matter in violation of the IRC or any other applicable law or regulation.</a:t>
            </a:r>
          </a:p>
        </p:txBody>
      </p:sp>
      <p:sp>
        <p:nvSpPr>
          <p:cNvPr id="6" name="Rectangle 5"/>
          <p:cNvSpPr/>
          <p:nvPr/>
        </p:nvSpPr>
        <p:spPr>
          <a:xfrm>
            <a:off x="0" y="0"/>
            <a:ext cx="9144000" cy="152400"/>
          </a:xfrm>
          <a:prstGeom prst="rect">
            <a:avLst/>
          </a:prstGeom>
          <a:solidFill>
            <a:schemeClr val="bg1">
              <a:lumMod val="65000"/>
            </a:schemeClr>
          </a:solidFill>
          <a:ln w="254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225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781945"/>
          </a:xfrm>
        </p:spPr>
        <p:txBody>
          <a:bodyPr>
            <a:noAutofit/>
          </a:bodyPr>
          <a:lstStyle/>
          <a:p>
            <a:pPr defTabSz="914290" eaLnBrk="0" hangingPunct="0">
              <a:tabLst>
                <a:tab pos="2293660" algn="l"/>
              </a:tabLst>
              <a:defRPr/>
            </a:pPr>
            <a:r>
              <a:rPr lang="en-US">
                <a:latin typeface="Arial"/>
              </a:rPr>
              <a:t>SCOPE OF THE TRUSTEE’S INVASION POWER UNDER STATE LAW (Cont’d)</a:t>
            </a:r>
          </a:p>
        </p:txBody>
      </p:sp>
      <p:sp>
        <p:nvSpPr>
          <p:cNvPr id="8" name="Text Placeholder 2"/>
          <p:cNvSpPr>
            <a:spLocks noGrp="1"/>
          </p:cNvSpPr>
          <p:nvPr>
            <p:ph type="body" sz="quarter" idx="12"/>
            <p:custDataLst>
              <p:tags r:id="rId3"/>
            </p:custDataLst>
          </p:nvPr>
        </p:nvSpPr>
        <p:spPr>
          <a:xfrm>
            <a:off x="358775" y="1400175"/>
            <a:ext cx="8424000" cy="4683825"/>
          </a:xfrm>
        </p:spPr>
        <p:txBody>
          <a:bodyPr/>
          <a:lstStyle/>
          <a:p>
            <a:pPr lvl="3">
              <a:buSzTx/>
              <a:buFont typeface="Arial"/>
              <a:buChar char="–"/>
            </a:pPr>
            <a:r>
              <a:rPr lang="en-US" sz="1800">
                <a:latin typeface="Arial"/>
              </a:rPr>
              <a:t>Under the Ohio statute, if the trustee’s discretionary distribution power is limited by a standard, the trustee’s exercise of its distribution power will only be valid if the second trust does not materially change the interests of the beneficiaries of the first trust (which means that </a:t>
            </a:r>
            <a:r>
              <a:rPr lang="en-US">
                <a:latin typeface="Arial"/>
              </a:rPr>
              <a:t>a </a:t>
            </a:r>
            <a:r>
              <a:rPr lang="en-US" sz="1800">
                <a:latin typeface="Arial"/>
              </a:rPr>
              <a:t>decanting can only be undertaken to make administrative changes to the first trust)</a:t>
            </a:r>
            <a:r>
              <a:rPr lang="en-US">
                <a:latin typeface="Arial"/>
              </a:rPr>
              <a:t>.   But if the trustee’s power is unlimited, then beneficial interests under the first trust can be materially changed under the second trust.</a:t>
            </a:r>
          </a:p>
          <a:p>
            <a:pPr lvl="3">
              <a:buSzTx/>
              <a:buFont typeface="Arial"/>
              <a:buChar char="–"/>
            </a:pPr>
            <a:r>
              <a:rPr lang="en-US" sz="1800">
                <a:latin typeface="Arial"/>
              </a:rPr>
              <a:t>Under the Michigan statute, unless the trustee has a “presently exercisable discretionary power” to make distributions under the first trust, the second trust cannot materially change the beneficial interests of the beneficiaries of the first trust (including persons who hold non-fiduciary powers of appointment).</a:t>
            </a:r>
          </a:p>
          <a:p>
            <a:pPr lvl="3">
              <a:buSzTx/>
              <a:buFont typeface="Arial"/>
              <a:buChar char="–"/>
            </a:pPr>
            <a:r>
              <a:rPr lang="en-US" sz="1800">
                <a:latin typeface="Arial"/>
              </a:rPr>
              <a:t>Under the Virginia statute, where the first trust contains an ascertainable standard for distributions, the second trust must include the same standard unless a court approves a change in or elimination of the standard and the standard must be exercised in favor of the same current beneficiaries as set forth in the first trust.</a:t>
            </a:r>
          </a:p>
        </p:txBody>
      </p:sp>
    </p:spTree>
    <p:custDataLst>
      <p:tags r:id="rId1"/>
    </p:custDataLst>
    <p:extLst>
      <p:ext uri="{BB962C8B-B14F-4D97-AF65-F5344CB8AC3E}">
        <p14:creationId xmlns:p14="http://schemas.microsoft.com/office/powerpoint/2010/main" val="3118835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781945"/>
          </a:xfrm>
        </p:spPr>
        <p:txBody>
          <a:bodyPr>
            <a:noAutofit/>
          </a:bodyPr>
          <a:lstStyle/>
          <a:p>
            <a:pPr defTabSz="914290" eaLnBrk="0" hangingPunct="0">
              <a:tabLst>
                <a:tab pos="2293660" algn="l"/>
              </a:tabLst>
              <a:defRPr/>
            </a:pPr>
            <a:r>
              <a:rPr lang="en-US">
                <a:latin typeface="Arial"/>
              </a:rPr>
              <a:t>SCOPE OF THE TRUSTEE’S INVASION POWER UNDER STATE LAW (Cont’d)</a:t>
            </a:r>
          </a:p>
        </p:txBody>
      </p:sp>
      <p:sp>
        <p:nvSpPr>
          <p:cNvPr id="8" name="Text Placeholder 2"/>
          <p:cNvSpPr>
            <a:spLocks noGrp="1"/>
          </p:cNvSpPr>
          <p:nvPr>
            <p:ph type="body" sz="quarter" idx="12"/>
            <p:custDataLst>
              <p:tags r:id="rId3"/>
            </p:custDataLst>
          </p:nvPr>
        </p:nvSpPr>
        <p:spPr>
          <a:xfrm>
            <a:off x="358775" y="1400175"/>
            <a:ext cx="8424000" cy="4683825"/>
          </a:xfrm>
        </p:spPr>
        <p:txBody>
          <a:bodyPr/>
          <a:lstStyle/>
          <a:p>
            <a:pPr lvl="3">
              <a:buSzTx/>
              <a:buFont typeface="Arial"/>
              <a:buChar char="–"/>
            </a:pPr>
            <a:r>
              <a:rPr lang="en-US">
                <a:latin typeface="Arial"/>
              </a:rPr>
              <a:t>Under the Wisconsin statute, where the first trust contains a specific or ascertainable standard, the second trust does not need to have the exact same standard, but it may not have a broader standard (but this provision does </a:t>
            </a:r>
            <a:r>
              <a:rPr lang="en-US" u="sng">
                <a:latin typeface="Arial"/>
              </a:rPr>
              <a:t>not</a:t>
            </a:r>
            <a:r>
              <a:rPr lang="en-US">
                <a:latin typeface="Arial"/>
              </a:rPr>
              <a:t> apply where the second trust is for an individual with a disability).</a:t>
            </a:r>
            <a:endParaRPr lang="en-US" sz="1800">
              <a:latin typeface="Arial"/>
            </a:endParaRPr>
          </a:p>
          <a:p>
            <a:pPr lvl="3">
              <a:buSzTx/>
              <a:buFont typeface="Arial"/>
              <a:buChar char="–"/>
            </a:pPr>
            <a:r>
              <a:rPr lang="en-US" sz="1800">
                <a:latin typeface="Arial"/>
              </a:rPr>
              <a:t>Under the Delaware statute, the trustee’s exercise of the invasion power must comply with any standard that limits the trustee’s authority to make distributions from the first trust (example – if the first trust has a 5% annual distribution limit, then only 5% of the assets can be decanted annually).</a:t>
            </a:r>
          </a:p>
        </p:txBody>
      </p:sp>
    </p:spTree>
    <p:custDataLst>
      <p:tags r:id="rId1"/>
    </p:custDataLst>
    <p:extLst>
      <p:ext uri="{BB962C8B-B14F-4D97-AF65-F5344CB8AC3E}">
        <p14:creationId xmlns:p14="http://schemas.microsoft.com/office/powerpoint/2010/main" val="3467128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781945"/>
          </a:xfrm>
        </p:spPr>
        <p:txBody>
          <a:bodyPr>
            <a:noAutofit/>
          </a:bodyPr>
          <a:lstStyle/>
          <a:p>
            <a:pPr defTabSz="914290" eaLnBrk="0" hangingPunct="0">
              <a:tabLst>
                <a:tab pos="2293660" algn="l"/>
              </a:tabLst>
              <a:defRPr/>
            </a:pPr>
            <a:r>
              <a:rPr lang="en-US">
                <a:latin typeface="Arial"/>
              </a:rPr>
              <a:t>SCOPE OF THE TRUSTEE’S INVASION POWER UNDER STATE LAW (Cont’d)</a:t>
            </a:r>
          </a:p>
        </p:txBody>
      </p:sp>
      <p:sp>
        <p:nvSpPr>
          <p:cNvPr id="8" name="Text Placeholder 2"/>
          <p:cNvSpPr>
            <a:spLocks noGrp="1"/>
          </p:cNvSpPr>
          <p:nvPr>
            <p:ph type="body" sz="quarter" idx="12"/>
            <p:custDataLst>
              <p:tags r:id="rId3"/>
            </p:custDataLst>
          </p:nvPr>
        </p:nvSpPr>
        <p:spPr>
          <a:xfrm>
            <a:off x="358775" y="1560786"/>
            <a:ext cx="8424000" cy="4523214"/>
          </a:xfrm>
        </p:spPr>
        <p:txBody>
          <a:bodyPr/>
          <a:lstStyle/>
          <a:p>
            <a:pPr lvl="1">
              <a:buClr>
                <a:schemeClr val="accent3"/>
              </a:buClr>
              <a:buSzTx/>
            </a:pPr>
            <a:r>
              <a:rPr lang="en-US" b="1">
                <a:solidFill>
                  <a:schemeClr val="tx1"/>
                </a:solidFill>
                <a:latin typeface="Arial"/>
              </a:rPr>
              <a:t>In a number of states, a decanting may be based on a trustee’s discretionary power to distribute trust income, not just principal.</a:t>
            </a:r>
          </a:p>
          <a:p>
            <a:pPr lvl="2">
              <a:buSzTx/>
              <a:buFont typeface="Arial"/>
              <a:buChar char="•"/>
            </a:pPr>
            <a:r>
              <a:rPr lang="en-US" sz="2200">
                <a:latin typeface="Arial"/>
              </a:rPr>
              <a:t>The Delaware, Kentucky, Michigan, Missouri, Nevada, North Carolina, South Carolina, South Dakota, Virginia and Wyoming statutes all apply to a trustee’s power to distribute trust income or principal.</a:t>
            </a:r>
          </a:p>
          <a:p>
            <a:pPr lvl="2">
              <a:buSzTx/>
              <a:buFont typeface="Arial"/>
              <a:buChar char="•"/>
            </a:pPr>
            <a:r>
              <a:rPr lang="en-US" sz="2200">
                <a:latin typeface="Arial"/>
              </a:rPr>
              <a:t>The Arizona and New Hampshire statutes refer to the power to make distributions, which includes </a:t>
            </a:r>
            <a:r>
              <a:rPr lang="en-US" sz="2200" u="sng">
                <a:latin typeface="Arial"/>
              </a:rPr>
              <a:t>both</a:t>
            </a:r>
            <a:r>
              <a:rPr lang="en-US" sz="2200">
                <a:latin typeface="Arial"/>
              </a:rPr>
              <a:t> principal and income.</a:t>
            </a:r>
          </a:p>
          <a:p>
            <a:pPr lvl="2">
              <a:buSzTx/>
              <a:buFont typeface="Arial"/>
              <a:buChar char="•"/>
            </a:pPr>
            <a:r>
              <a:rPr lang="en-US">
                <a:latin typeface="Arial"/>
              </a:rPr>
              <a:t>Under the Texas and Wisconsin statutes, where the trustee has the discretion to distribute principal of the first trust, that power may be exercised in favor of beneficiaries of the first trust who are </a:t>
            </a:r>
            <a:r>
              <a:rPr lang="en-US"/>
              <a:t>eligible to receive income or principal from the first trust (and in Wisconsin also annuity or unitrust payments).</a:t>
            </a:r>
          </a:p>
          <a:p>
            <a:pPr lvl="2">
              <a:buClr>
                <a:srgbClr val="FF0000"/>
              </a:buClr>
              <a:buSzTx/>
              <a:buFont typeface="Arial"/>
              <a:buChar char="•"/>
            </a:pPr>
            <a:endParaRPr lang="en-US" sz="2200">
              <a:latin typeface="Arial"/>
            </a:endParaRPr>
          </a:p>
        </p:txBody>
      </p:sp>
    </p:spTree>
    <p:custDataLst>
      <p:tags r:id="rId1"/>
    </p:custDataLst>
    <p:extLst>
      <p:ext uri="{BB962C8B-B14F-4D97-AF65-F5344CB8AC3E}">
        <p14:creationId xmlns:p14="http://schemas.microsoft.com/office/powerpoint/2010/main" val="3191099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latin typeface="Arial"/>
              </a:rPr>
              <a:t>PERMISSIBLE BENEFICIARIES OF THE SECOND TRUST</a:t>
            </a:r>
          </a:p>
        </p:txBody>
      </p:sp>
      <p:sp>
        <p:nvSpPr>
          <p:cNvPr id="8" name="Text Placeholder 2"/>
          <p:cNvSpPr>
            <a:spLocks noGrp="1"/>
          </p:cNvSpPr>
          <p:nvPr>
            <p:ph type="body" sz="quarter" idx="12"/>
            <p:custDataLst>
              <p:tags r:id="rId3"/>
            </p:custDataLst>
          </p:nvPr>
        </p:nvSpPr>
        <p:spPr>
          <a:xfrm>
            <a:off x="358775" y="1390650"/>
            <a:ext cx="8424000" cy="4693349"/>
          </a:xfrm>
        </p:spPr>
        <p:txBody>
          <a:bodyPr>
            <a:normAutofit fontScale="92500" lnSpcReduction="10000"/>
          </a:bodyPr>
          <a:lstStyle/>
          <a:p>
            <a:pPr lvl="1">
              <a:buClr>
                <a:schemeClr val="accent3"/>
              </a:buClr>
              <a:tabLst>
                <a:tab pos="1887310" algn="l"/>
              </a:tabLst>
            </a:pPr>
            <a:r>
              <a:rPr lang="en-US" sz="1800" b="1">
                <a:solidFill>
                  <a:schemeClr val="tx1"/>
                </a:solidFill>
                <a:latin typeface="Arial"/>
              </a:rPr>
              <a:t>One of most difficult issues arising with respect to trust decantings is determining the identity of the permissible beneficiaries of the second trust and to what extent the beneficiary provisions of the first trust may be varied in the second trust.</a:t>
            </a:r>
            <a:r>
              <a:rPr lang="en-US" sz="2000">
                <a:solidFill>
                  <a:schemeClr val="tx1"/>
                </a:solidFill>
                <a:latin typeface="Arial"/>
              </a:rPr>
              <a:t>  Questions that typically arise in this context are:  </a:t>
            </a:r>
          </a:p>
          <a:p>
            <a:pPr lvl="2">
              <a:buSzTx/>
              <a:buFont typeface="Arial"/>
              <a:buChar char="•"/>
              <a:tabLst>
                <a:tab pos="1887310" algn="l"/>
              </a:tabLst>
            </a:pPr>
            <a:r>
              <a:rPr lang="en-US" sz="2000" b="1">
                <a:latin typeface="Arial"/>
              </a:rPr>
              <a:t>Can current beneficiaries of the first trust be eliminated in the second trust:</a:t>
            </a:r>
          </a:p>
          <a:p>
            <a:pPr lvl="3">
              <a:buSzTx/>
              <a:buFont typeface="Arial"/>
              <a:buChar char="–"/>
            </a:pPr>
            <a:r>
              <a:rPr lang="en-US" sz="1800">
                <a:solidFill>
                  <a:schemeClr val="tx1"/>
                </a:solidFill>
                <a:latin typeface="Arial"/>
              </a:rPr>
              <a:t>Under all of the statutes, the answer appears to be yes where the trustee has an unlimited distribution power or absolute discretion.   </a:t>
            </a:r>
          </a:p>
          <a:p>
            <a:pPr lvl="3">
              <a:buSzTx/>
              <a:buFont typeface="Arial"/>
              <a:buChar char="–"/>
            </a:pPr>
            <a:r>
              <a:rPr lang="en-US" sz="1800">
                <a:solidFill>
                  <a:schemeClr val="tx1"/>
                </a:solidFill>
                <a:latin typeface="Arial"/>
              </a:rPr>
              <a:t>Note that in several states, including  Alaska, Illinois, </a:t>
            </a:r>
            <a:r>
              <a:rPr lang="en-US">
                <a:latin typeface="Arial"/>
              </a:rPr>
              <a:t>Minnesota, </a:t>
            </a:r>
            <a:r>
              <a:rPr lang="en-US" sz="1800">
                <a:solidFill>
                  <a:schemeClr val="tx1"/>
                </a:solidFill>
                <a:latin typeface="Arial"/>
              </a:rPr>
              <a:t>New York, North Carolina, Ohio and Virginia, if the trustee does </a:t>
            </a:r>
            <a:r>
              <a:rPr lang="en-US" sz="1800" u="sng">
                <a:solidFill>
                  <a:schemeClr val="tx1"/>
                </a:solidFill>
                <a:latin typeface="Arial"/>
              </a:rPr>
              <a:t>not</a:t>
            </a:r>
            <a:r>
              <a:rPr lang="en-US" sz="1800">
                <a:solidFill>
                  <a:schemeClr val="tx1"/>
                </a:solidFill>
                <a:latin typeface="Arial"/>
              </a:rPr>
              <a:t> have absolute or unlimited discretion, then the interests of </a:t>
            </a:r>
            <a:r>
              <a:rPr lang="en-US" sz="1800" u="sng">
                <a:solidFill>
                  <a:schemeClr val="tx1"/>
                </a:solidFill>
                <a:latin typeface="Arial"/>
              </a:rPr>
              <a:t>current</a:t>
            </a:r>
            <a:r>
              <a:rPr lang="en-US" sz="1800">
                <a:solidFill>
                  <a:schemeClr val="tx1"/>
                </a:solidFill>
                <a:latin typeface="Arial"/>
              </a:rPr>
              <a:t> beneficiaries of the first trust may </a:t>
            </a:r>
            <a:r>
              <a:rPr lang="en-US" sz="1800" u="sng">
                <a:solidFill>
                  <a:schemeClr val="tx1"/>
                </a:solidFill>
                <a:latin typeface="Arial"/>
              </a:rPr>
              <a:t>not</a:t>
            </a:r>
            <a:r>
              <a:rPr lang="en-US" sz="1800">
                <a:solidFill>
                  <a:schemeClr val="tx1"/>
                </a:solidFill>
                <a:latin typeface="Arial"/>
              </a:rPr>
              <a:t> be eliminated in the second trust.  </a:t>
            </a:r>
          </a:p>
          <a:p>
            <a:pPr lvl="3">
              <a:buSzTx/>
              <a:buFont typeface="Arial"/>
              <a:buChar char="–"/>
            </a:pPr>
            <a:r>
              <a:rPr lang="en-US" sz="1800">
                <a:solidFill>
                  <a:schemeClr val="tx1"/>
                </a:solidFill>
                <a:latin typeface="Arial"/>
              </a:rPr>
              <a:t>In Michigan, the trustee of the first trust must have a presently exercisable discretionary distribution power in order to eliminate current beneficiaries of the first trust.</a:t>
            </a:r>
          </a:p>
          <a:p>
            <a:pPr lvl="3">
              <a:buSzTx/>
              <a:buFont typeface="Arial"/>
              <a:buChar char="–"/>
            </a:pPr>
            <a:r>
              <a:rPr lang="en-US">
                <a:latin typeface="Arial"/>
              </a:rPr>
              <a:t>Under the Texas and Wisconsin statutes, if the trustee does not have full discretion, then the current, successor and presumptive remainder beneficiaries of the second trust must be the same as the current, successor and presumptive remainder beneficiaries of the first trust.</a:t>
            </a:r>
            <a:endParaRPr lang="en-US" sz="1800">
              <a:solidFill>
                <a:schemeClr val="tx1"/>
              </a:solidFill>
              <a:latin typeface="Arial"/>
            </a:endParaRPr>
          </a:p>
        </p:txBody>
      </p:sp>
    </p:spTree>
    <p:custDataLst>
      <p:tags r:id="rId1"/>
    </p:custDataLst>
    <p:extLst>
      <p:ext uri="{BB962C8B-B14F-4D97-AF65-F5344CB8AC3E}">
        <p14:creationId xmlns:p14="http://schemas.microsoft.com/office/powerpoint/2010/main" val="3596665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797710"/>
          </a:xfrm>
        </p:spPr>
        <p:txBody>
          <a:bodyPr>
            <a:noAutofit/>
          </a:bodyPr>
          <a:lstStyle/>
          <a:p>
            <a:pPr defTabSz="914290" eaLnBrk="0" hangingPunct="0">
              <a:tabLst>
                <a:tab pos="2293660" algn="l"/>
              </a:tabLst>
              <a:defRPr/>
            </a:pPr>
            <a:r>
              <a:rPr lang="en-US">
                <a:latin typeface="Arial"/>
              </a:rPr>
              <a:t>PERMISSIBLE BENEFICIARIES OF THE SECOND TRUST (Cont’d)</a:t>
            </a:r>
          </a:p>
        </p:txBody>
      </p:sp>
      <p:sp>
        <p:nvSpPr>
          <p:cNvPr id="8" name="Text Placeholder 2"/>
          <p:cNvSpPr>
            <a:spLocks noGrp="1"/>
          </p:cNvSpPr>
          <p:nvPr>
            <p:ph type="body" sz="quarter" idx="12"/>
            <p:custDataLst>
              <p:tags r:id="rId3"/>
            </p:custDataLst>
          </p:nvPr>
        </p:nvSpPr>
        <p:spPr>
          <a:xfrm>
            <a:off x="358775" y="1545020"/>
            <a:ext cx="8424000" cy="4538979"/>
          </a:xfrm>
        </p:spPr>
        <p:txBody>
          <a:bodyPr>
            <a:normAutofit lnSpcReduction="10000"/>
          </a:bodyPr>
          <a:lstStyle/>
          <a:p>
            <a:pPr lvl="2">
              <a:buSzTx/>
              <a:buFont typeface="Arial"/>
              <a:buChar char="•"/>
            </a:pPr>
            <a:r>
              <a:rPr lang="en-US" b="1">
                <a:latin typeface="Arial"/>
              </a:rPr>
              <a:t>Can </a:t>
            </a:r>
            <a:r>
              <a:rPr lang="en-US" b="1">
                <a:solidFill>
                  <a:schemeClr val="tx1"/>
                </a:solidFill>
                <a:latin typeface="Arial"/>
              </a:rPr>
              <a:t>remainder beneficiaries of the first trust be eliminated in the second trust:</a:t>
            </a:r>
          </a:p>
          <a:p>
            <a:pPr lvl="3">
              <a:buSzTx/>
              <a:buFont typeface="Arial"/>
              <a:buChar char="–"/>
            </a:pPr>
            <a:r>
              <a:rPr lang="en-US" sz="1800">
                <a:latin typeface="Arial"/>
              </a:rPr>
              <a:t>This is not explicitly addressed under most of the statutes, but many commentators take the position that if the interest of a current beneficiary can be eliminated under the statute, the interest of a future or remainder beneficiary also can be eliminated.</a:t>
            </a:r>
          </a:p>
          <a:p>
            <a:pPr lvl="3">
              <a:buSzTx/>
              <a:buFont typeface="Arial"/>
              <a:buChar char="–"/>
            </a:pPr>
            <a:r>
              <a:rPr lang="en-US" sz="1800">
                <a:solidFill>
                  <a:schemeClr val="tx1"/>
                </a:solidFill>
                <a:latin typeface="Arial"/>
              </a:rPr>
              <a:t>The Alaska, Illinois, </a:t>
            </a:r>
            <a:r>
              <a:rPr lang="en-US">
                <a:latin typeface="Arial"/>
              </a:rPr>
              <a:t>Minnesota, </a:t>
            </a:r>
            <a:r>
              <a:rPr lang="en-US" sz="1800">
                <a:solidFill>
                  <a:schemeClr val="tx1"/>
                </a:solidFill>
                <a:latin typeface="Arial"/>
              </a:rPr>
              <a:t>New York, Ohio, Texas and Wisconsin statutes all specifically provide that remainder interests (and in some cases successor interests) can be eliminated only where the trustee of the first trust has absolute or unlimited discretion.  If the trustee of the first trust does not have absolute or unlimited discretion, then the interests of remainder beneficiaries of the first trust may not be eliminated in the second trust.</a:t>
            </a:r>
          </a:p>
          <a:p>
            <a:pPr lvl="3">
              <a:buSzTx/>
              <a:buFont typeface="Arial"/>
              <a:buChar char="–"/>
            </a:pPr>
            <a:r>
              <a:rPr lang="en-US">
                <a:latin typeface="Arial"/>
              </a:rPr>
              <a:t>In Michigan, if the trustee of the first trust does not have a presently exercisable discretionary power to make distributions, interests of remainder beneficiaries of the first trust cannot be eliminated.</a:t>
            </a:r>
          </a:p>
          <a:p>
            <a:pPr lvl="3">
              <a:buSzTx/>
              <a:buFont typeface="Arial"/>
              <a:buChar char="–"/>
            </a:pPr>
            <a:r>
              <a:rPr lang="en-US" sz="1800">
                <a:solidFill>
                  <a:schemeClr val="tx1"/>
                </a:solidFill>
                <a:latin typeface="Arial"/>
              </a:rPr>
              <a:t>In Delaware, the interests of remainder beneficiaries </a:t>
            </a:r>
            <a:r>
              <a:rPr lang="en-US">
                <a:latin typeface="Arial"/>
              </a:rPr>
              <a:t>under the first </a:t>
            </a:r>
            <a:r>
              <a:rPr lang="en-US" sz="1800">
                <a:solidFill>
                  <a:schemeClr val="tx1"/>
                </a:solidFill>
                <a:latin typeface="Arial"/>
              </a:rPr>
              <a:t>cannot be eliminated in the second trust (regardless of the level of the trustee’s discretion to make distributions).</a:t>
            </a:r>
          </a:p>
        </p:txBody>
      </p:sp>
    </p:spTree>
    <p:custDataLst>
      <p:tags r:id="rId1"/>
    </p:custDataLst>
    <p:extLst>
      <p:ext uri="{BB962C8B-B14F-4D97-AF65-F5344CB8AC3E}">
        <p14:creationId xmlns:p14="http://schemas.microsoft.com/office/powerpoint/2010/main" val="423090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797710"/>
          </a:xfrm>
        </p:spPr>
        <p:txBody>
          <a:bodyPr>
            <a:noAutofit/>
          </a:bodyPr>
          <a:lstStyle/>
          <a:p>
            <a:pPr defTabSz="914290" eaLnBrk="0" hangingPunct="0">
              <a:tabLst>
                <a:tab pos="2293660" algn="l"/>
              </a:tabLst>
              <a:defRPr/>
            </a:pPr>
            <a:r>
              <a:rPr lang="en-US">
                <a:latin typeface="Arial"/>
              </a:rPr>
              <a:t>PERMISSIBLE BENEFICIARIES OF THE SECOND TRUST (Cont’d)</a:t>
            </a:r>
          </a:p>
        </p:txBody>
      </p:sp>
      <p:sp>
        <p:nvSpPr>
          <p:cNvPr id="8" name="Text Placeholder 2"/>
          <p:cNvSpPr>
            <a:spLocks noGrp="1"/>
          </p:cNvSpPr>
          <p:nvPr>
            <p:ph type="body" sz="quarter" idx="12"/>
            <p:custDataLst>
              <p:tags r:id="rId3"/>
            </p:custDataLst>
          </p:nvPr>
        </p:nvSpPr>
        <p:spPr>
          <a:xfrm>
            <a:off x="358775" y="1545020"/>
            <a:ext cx="8424000" cy="4538979"/>
          </a:xfrm>
        </p:spPr>
        <p:txBody>
          <a:bodyPr/>
          <a:lstStyle/>
          <a:p>
            <a:pPr lvl="2">
              <a:buSzTx/>
              <a:buFont typeface="Arial"/>
              <a:buChar char="•"/>
            </a:pPr>
            <a:r>
              <a:rPr lang="en-US" b="1">
                <a:latin typeface="Arial"/>
              </a:rPr>
              <a:t>Can </a:t>
            </a:r>
            <a:r>
              <a:rPr lang="en-US" b="1">
                <a:solidFill>
                  <a:schemeClr val="tx1"/>
                </a:solidFill>
                <a:latin typeface="Arial"/>
              </a:rPr>
              <a:t>the interests of remainder beneficiaries of the first trust be accelerated to present interests in the second trust:</a:t>
            </a:r>
          </a:p>
          <a:p>
            <a:pPr lvl="3">
              <a:buSzTx/>
              <a:buFont typeface="Arial"/>
              <a:buChar char="–"/>
            </a:pPr>
            <a:r>
              <a:rPr lang="en-US" sz="1800">
                <a:latin typeface="Arial"/>
              </a:rPr>
              <a:t>The Missouri and South Dakota statutes </a:t>
            </a:r>
            <a:r>
              <a:rPr lang="en-US" sz="1800" u="sng">
                <a:latin typeface="Arial"/>
              </a:rPr>
              <a:t>specifically permit </a:t>
            </a:r>
            <a:r>
              <a:rPr lang="en-US" sz="1800">
                <a:latin typeface="Arial"/>
              </a:rPr>
              <a:t>the acceleration of remainder interests.</a:t>
            </a:r>
          </a:p>
          <a:p>
            <a:pPr lvl="3">
              <a:buSzTx/>
              <a:buFont typeface="Arial"/>
              <a:buChar char="–"/>
            </a:pPr>
            <a:r>
              <a:rPr lang="en-US" sz="1800">
                <a:solidFill>
                  <a:schemeClr val="tx1"/>
                </a:solidFill>
                <a:latin typeface="Arial"/>
              </a:rPr>
              <a:t>Although most of the statutes are silent, if the power to invade the principal of the first trust must be exercised in favor of one or more current beneficiaries of first trust, it follows that the acceleration of remainder interests should </a:t>
            </a:r>
            <a:r>
              <a:rPr lang="en-US" sz="1800" u="sng">
                <a:solidFill>
                  <a:schemeClr val="tx1"/>
                </a:solidFill>
                <a:latin typeface="Arial"/>
              </a:rPr>
              <a:t>not</a:t>
            </a:r>
            <a:r>
              <a:rPr lang="en-US" sz="1800">
                <a:solidFill>
                  <a:schemeClr val="tx1"/>
                </a:solidFill>
                <a:latin typeface="Arial"/>
              </a:rPr>
              <a:t> be permitted.</a:t>
            </a:r>
          </a:p>
          <a:p>
            <a:pPr lvl="3">
              <a:buSzTx/>
              <a:buFont typeface="Arial"/>
              <a:buChar char="–"/>
            </a:pPr>
            <a:r>
              <a:rPr lang="en-US" sz="1800">
                <a:solidFill>
                  <a:schemeClr val="tx1"/>
                </a:solidFill>
                <a:latin typeface="Arial"/>
              </a:rPr>
              <a:t>The Kentucky, North Carolina, South Carolina and Virginia statutes all </a:t>
            </a:r>
            <a:r>
              <a:rPr lang="en-US" sz="1800" u="sng">
                <a:solidFill>
                  <a:schemeClr val="tx1"/>
                </a:solidFill>
                <a:latin typeface="Arial"/>
              </a:rPr>
              <a:t>specifically prohibit</a:t>
            </a:r>
            <a:r>
              <a:rPr lang="en-US" sz="1800">
                <a:solidFill>
                  <a:schemeClr val="tx1"/>
                </a:solidFill>
                <a:latin typeface="Arial"/>
              </a:rPr>
              <a:t> the acceleration of remainder interests.  This is also implied under other statutes (such as Delaware).</a:t>
            </a:r>
          </a:p>
        </p:txBody>
      </p:sp>
    </p:spTree>
    <p:custDataLst>
      <p:tags r:id="rId1"/>
    </p:custDataLst>
    <p:extLst>
      <p:ext uri="{BB962C8B-B14F-4D97-AF65-F5344CB8AC3E}">
        <p14:creationId xmlns:p14="http://schemas.microsoft.com/office/powerpoint/2010/main" val="1456381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797710"/>
          </a:xfrm>
        </p:spPr>
        <p:txBody>
          <a:bodyPr>
            <a:noAutofit/>
          </a:bodyPr>
          <a:lstStyle/>
          <a:p>
            <a:pPr defTabSz="914290" eaLnBrk="0" hangingPunct="0">
              <a:tabLst>
                <a:tab pos="2293660" algn="l"/>
              </a:tabLst>
              <a:defRPr/>
            </a:pPr>
            <a:r>
              <a:rPr lang="en-US">
                <a:latin typeface="Arial"/>
              </a:rPr>
              <a:t>PERMISSIBLE BENEFICIARIES OF THE SECOND TRUST (Cont’d)</a:t>
            </a:r>
          </a:p>
        </p:txBody>
      </p:sp>
      <p:sp>
        <p:nvSpPr>
          <p:cNvPr id="8" name="Text Placeholder 2"/>
          <p:cNvSpPr>
            <a:spLocks noGrp="1"/>
          </p:cNvSpPr>
          <p:nvPr>
            <p:ph type="body" sz="quarter" idx="12"/>
            <p:custDataLst>
              <p:tags r:id="rId3"/>
            </p:custDataLst>
          </p:nvPr>
        </p:nvSpPr>
        <p:spPr>
          <a:xfrm>
            <a:off x="358775" y="1545020"/>
            <a:ext cx="8424000" cy="4538979"/>
          </a:xfrm>
        </p:spPr>
        <p:txBody>
          <a:bodyPr>
            <a:normAutofit/>
          </a:bodyPr>
          <a:lstStyle/>
          <a:p>
            <a:pPr lvl="2">
              <a:buSzTx/>
              <a:buFont typeface="Arial"/>
              <a:buChar char="•"/>
            </a:pPr>
            <a:r>
              <a:rPr lang="en-US" b="1">
                <a:solidFill>
                  <a:schemeClr val="tx1"/>
                </a:solidFill>
                <a:latin typeface="Arial"/>
              </a:rPr>
              <a:t>Can the second trust add as beneficiaries persons who are not beneficiaries under the first trust.</a:t>
            </a:r>
          </a:p>
          <a:p>
            <a:pPr lvl="3">
              <a:buSzTx/>
              <a:buFont typeface="Arial"/>
              <a:buChar char="–"/>
            </a:pPr>
            <a:r>
              <a:rPr lang="en-US" sz="1800">
                <a:latin typeface="Arial"/>
              </a:rPr>
              <a:t>None of the statutes permit the addition of beneficiaries in the second trust and the majority specifically state that the beneficiaries of the second trust may include only persons who are beneficiaries of the first trust. </a:t>
            </a:r>
            <a:endParaRPr lang="en-US">
              <a:latin typeface="Arial"/>
            </a:endParaRPr>
          </a:p>
          <a:p>
            <a:pPr lvl="3">
              <a:buSzTx/>
              <a:buFont typeface="Arial"/>
              <a:buChar char="–"/>
            </a:pPr>
            <a:r>
              <a:rPr lang="en-US" sz="1800">
                <a:solidFill>
                  <a:schemeClr val="tx1"/>
                </a:solidFill>
                <a:latin typeface="Arial"/>
              </a:rPr>
              <a:t>The New Hampshire statute specifically provides that the second trust may </a:t>
            </a:r>
            <a:r>
              <a:rPr lang="en-US" sz="1800" u="sng">
                <a:solidFill>
                  <a:schemeClr val="tx1"/>
                </a:solidFill>
                <a:latin typeface="Arial"/>
              </a:rPr>
              <a:t>not</a:t>
            </a:r>
            <a:r>
              <a:rPr lang="en-US" sz="1800">
                <a:solidFill>
                  <a:schemeClr val="tx1"/>
                </a:solidFill>
                <a:latin typeface="Arial"/>
              </a:rPr>
              <a:t> include a beneficiary who is not a beneficiary of the first trust.</a:t>
            </a:r>
          </a:p>
          <a:p>
            <a:pPr lvl="3">
              <a:buSzTx/>
              <a:buFont typeface="Arial"/>
              <a:buChar char="–"/>
            </a:pPr>
            <a:r>
              <a:rPr lang="en-US" b="1">
                <a:latin typeface="Arial"/>
              </a:rPr>
              <a:t>Matter of Johnson (2015 NY Slip Op 30018(U) (Surrogate’s Court, New York County, 1/13/15)</a:t>
            </a:r>
            <a:r>
              <a:rPr lang="en-US">
                <a:latin typeface="Arial"/>
              </a:rPr>
              <a:t>  </a:t>
            </a:r>
            <a:r>
              <a:rPr lang="en-US" sz="1600">
                <a:latin typeface="Arial"/>
              </a:rPr>
              <a:t>In matter of Johnson, the New York County Surrogate’s Court invalidated the July 25, 2011 decanting of 2 trusts created for the benefit of the beneficiary and directed the return of the decanted assets to the trustees of the invaded trust.  The decanting was effectuated under EPTL §10-6.6 as it existed prior to the August 17, 2011 amendment of the statute.  The appointed trust extended the term of the invaded trusts for the life of the beneficiary.  However, the appointed trust also purported to change the ultimate remainder beneficiaries of the invaded trusts by adding persons who were not beneficiaries under the invaded trust.  The Court noted that as a </a:t>
            </a:r>
            <a:r>
              <a:rPr lang="en-US" sz="1600" b="1">
                <a:latin typeface="Arial"/>
              </a:rPr>
              <a:t>“universal rule”</a:t>
            </a:r>
            <a:r>
              <a:rPr lang="en-US" sz="1600">
                <a:latin typeface="Arial"/>
              </a:rPr>
              <a:t> none of the 22 then-existing decanting statutes permit the appointed trust to include any beneficiaries who aren’t beneficiaries of the invaded trust.</a:t>
            </a:r>
            <a:endParaRPr lang="en-US" sz="1600" b="1">
              <a:solidFill>
                <a:schemeClr val="tx1"/>
              </a:solidFill>
              <a:latin typeface="Arial"/>
            </a:endParaRPr>
          </a:p>
        </p:txBody>
      </p:sp>
    </p:spTree>
    <p:custDataLst>
      <p:tags r:id="rId1"/>
    </p:custDataLst>
    <p:extLst>
      <p:ext uri="{BB962C8B-B14F-4D97-AF65-F5344CB8AC3E}">
        <p14:creationId xmlns:p14="http://schemas.microsoft.com/office/powerpoint/2010/main" val="378494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797710"/>
          </a:xfrm>
        </p:spPr>
        <p:txBody>
          <a:bodyPr>
            <a:noAutofit/>
          </a:bodyPr>
          <a:lstStyle/>
          <a:p>
            <a:pPr defTabSz="914290" eaLnBrk="0" hangingPunct="0">
              <a:tabLst>
                <a:tab pos="2293660" algn="l"/>
              </a:tabLst>
              <a:defRPr/>
            </a:pPr>
            <a:r>
              <a:rPr lang="en-US">
                <a:latin typeface="Arial"/>
              </a:rPr>
              <a:t>PERMISSIBLE BENEFICIARIES OF THE SECOND TRUST (Cont’d)</a:t>
            </a:r>
          </a:p>
        </p:txBody>
      </p:sp>
      <p:sp>
        <p:nvSpPr>
          <p:cNvPr id="8" name="Text Placeholder 2"/>
          <p:cNvSpPr>
            <a:spLocks noGrp="1"/>
          </p:cNvSpPr>
          <p:nvPr>
            <p:ph type="body" sz="quarter" idx="12"/>
            <p:custDataLst>
              <p:tags r:id="rId3"/>
            </p:custDataLst>
          </p:nvPr>
        </p:nvSpPr>
        <p:spPr>
          <a:xfrm>
            <a:off x="358775" y="1545020"/>
            <a:ext cx="8424000" cy="4538979"/>
          </a:xfrm>
        </p:spPr>
        <p:txBody>
          <a:bodyPr>
            <a:normAutofit fontScale="92500" lnSpcReduction="10000"/>
          </a:bodyPr>
          <a:lstStyle/>
          <a:p>
            <a:pPr marL="187200" lvl="3" indent="0">
              <a:buSzTx/>
              <a:buNone/>
            </a:pPr>
            <a:r>
              <a:rPr lang="en-US" sz="2000" b="1">
                <a:latin typeface="Arial"/>
              </a:rPr>
              <a:t>Some statutes allow the second trust to grant a power of appointment not provided for under the first trust, effectively allowing the “back-door” addition of beneficiaries through the exercise of the power of appointment.</a:t>
            </a:r>
          </a:p>
          <a:p>
            <a:pPr lvl="3">
              <a:buSzTx/>
              <a:buFont typeface="Arial"/>
              <a:buChar char="–"/>
            </a:pPr>
            <a:r>
              <a:rPr lang="en-US" sz="1800">
                <a:latin typeface="Arial"/>
              </a:rPr>
              <a:t>The Alaska, Delaware, Illinois, Kentucky, </a:t>
            </a:r>
            <a:r>
              <a:rPr lang="en-US">
                <a:latin typeface="Arial"/>
              </a:rPr>
              <a:t>Michigan, Minnesota</a:t>
            </a:r>
            <a:r>
              <a:rPr lang="en-US" sz="1800">
                <a:latin typeface="Arial"/>
              </a:rPr>
              <a:t>, Nevada, New York, North Carolina, Ohio, South Carolina, South Dakota, Tennessee, Texas, Virginia and Wisconsin statutes all permit the second trust to grant a power of appointment (usually including a general power of appointment) not provided for in the first trust to a beneficiary of the second trust.  Under these statutes, the potential appointees under the power of appointment do not have to be beneficiaries of either the first trust or the second trust</a:t>
            </a:r>
            <a:r>
              <a:rPr lang="en-US">
                <a:latin typeface="Arial"/>
              </a:rPr>
              <a:t>, thus providing a method for adding beneficiaries.</a:t>
            </a:r>
            <a:endParaRPr lang="en-US" sz="1800">
              <a:latin typeface="Arial"/>
            </a:endParaRPr>
          </a:p>
          <a:p>
            <a:pPr>
              <a:buClr>
                <a:schemeClr val="accent3"/>
              </a:buClr>
              <a:buSzTx/>
            </a:pPr>
            <a:r>
              <a:rPr lang="en-US"/>
              <a:t>Under some statutes limitations apply:</a:t>
            </a:r>
          </a:p>
          <a:p>
            <a:pPr lvl="4">
              <a:buSzTx/>
              <a:buFont typeface="Arial"/>
              <a:buChar char="–"/>
            </a:pPr>
            <a:r>
              <a:rPr lang="en-US">
                <a:latin typeface="Arial"/>
              </a:rPr>
              <a:t>Under the Illinois, Minnesota, Ohio, Texas and Wisconsin statutes, the trustee must have absolute discretion to distribute trust principal in order to add a power of appointment under the second trust.</a:t>
            </a:r>
          </a:p>
          <a:p>
            <a:pPr lvl="4">
              <a:buSzTx/>
              <a:buFont typeface="Arial"/>
              <a:buChar char="–"/>
            </a:pPr>
            <a:r>
              <a:rPr lang="en-US">
                <a:latin typeface="Arial"/>
              </a:rPr>
              <a:t>The Alaska, Illinois, Minnesota and Texas statutes also require that the beneficiary who is given the power of appointment be a beneficiary who could have received an outright distribution of property of the first trust.</a:t>
            </a:r>
          </a:p>
          <a:p>
            <a:pPr lvl="4">
              <a:buSzTx/>
              <a:buFont typeface="Arial"/>
              <a:buChar char="–"/>
            </a:pPr>
            <a:endParaRPr lang="en-US">
              <a:latin typeface="Arial"/>
            </a:endParaRPr>
          </a:p>
        </p:txBody>
      </p:sp>
    </p:spTree>
    <p:custDataLst>
      <p:tags r:id="rId1"/>
    </p:custDataLst>
    <p:extLst>
      <p:ext uri="{BB962C8B-B14F-4D97-AF65-F5344CB8AC3E}">
        <p14:creationId xmlns:p14="http://schemas.microsoft.com/office/powerpoint/2010/main" val="2042001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797710"/>
          </a:xfrm>
        </p:spPr>
        <p:txBody>
          <a:bodyPr>
            <a:noAutofit/>
          </a:bodyPr>
          <a:lstStyle/>
          <a:p>
            <a:pPr defTabSz="914290" eaLnBrk="0" hangingPunct="0">
              <a:tabLst>
                <a:tab pos="2293660" algn="l"/>
              </a:tabLst>
              <a:defRPr/>
            </a:pPr>
            <a:r>
              <a:rPr lang="en-US">
                <a:latin typeface="Arial"/>
              </a:rPr>
              <a:t>PERMISSIBLE BENEFICIARIES OF THE SECOND TRUST (Cont’d)</a:t>
            </a:r>
          </a:p>
        </p:txBody>
      </p:sp>
      <p:sp>
        <p:nvSpPr>
          <p:cNvPr id="8" name="Text Placeholder 2"/>
          <p:cNvSpPr>
            <a:spLocks noGrp="1"/>
          </p:cNvSpPr>
          <p:nvPr>
            <p:ph type="body" sz="quarter" idx="12"/>
            <p:custDataLst>
              <p:tags r:id="rId3"/>
            </p:custDataLst>
          </p:nvPr>
        </p:nvSpPr>
        <p:spPr>
          <a:xfrm>
            <a:off x="358775" y="1545020"/>
            <a:ext cx="8424000" cy="4538979"/>
          </a:xfrm>
        </p:spPr>
        <p:txBody>
          <a:bodyPr/>
          <a:lstStyle/>
          <a:p>
            <a:pPr lvl="4">
              <a:buSzTx/>
              <a:buFont typeface="Arial"/>
              <a:buChar char="–"/>
            </a:pPr>
            <a:r>
              <a:rPr lang="en-US">
                <a:latin typeface="Arial"/>
              </a:rPr>
              <a:t>New York allows a current beneficiary under the first trust to be granted a power of appointment in the second trust that is not in the first trust </a:t>
            </a:r>
            <a:r>
              <a:rPr lang="en-US" u="sng">
                <a:latin typeface="Arial"/>
              </a:rPr>
              <a:t>where the trustee has absolute discretion</a:t>
            </a:r>
            <a:r>
              <a:rPr lang="en-US">
                <a:latin typeface="Arial"/>
              </a:rPr>
              <a:t> and the beneficiary could have received the entire principal of the first trust outright.</a:t>
            </a:r>
          </a:p>
          <a:p>
            <a:pPr lvl="4">
              <a:buSzTx/>
              <a:buFont typeface="Arial"/>
              <a:buChar char="–"/>
            </a:pPr>
            <a:r>
              <a:rPr lang="en-US">
                <a:latin typeface="Arial"/>
              </a:rPr>
              <a:t>Under the New York statute, however, the potential donees of the power </a:t>
            </a:r>
            <a:r>
              <a:rPr lang="en-US" u="sng">
                <a:latin typeface="Arial"/>
              </a:rPr>
              <a:t>must</a:t>
            </a:r>
            <a:r>
              <a:rPr lang="en-US">
                <a:latin typeface="Arial"/>
              </a:rPr>
              <a:t> </a:t>
            </a:r>
            <a:r>
              <a:rPr lang="en-US" u="sng">
                <a:latin typeface="Arial"/>
              </a:rPr>
              <a:t>be unlimited </a:t>
            </a:r>
            <a:r>
              <a:rPr lang="en-US">
                <a:latin typeface="Arial"/>
              </a:rPr>
              <a:t>(i.e., the power must be exercisable in favor of anyone in the world except where the beneficiary, the grantor or grantor’s spouse would have a general power of appointment).</a:t>
            </a:r>
          </a:p>
          <a:p>
            <a:pPr lvl="4">
              <a:buSzTx/>
              <a:buFont typeface="Arial"/>
              <a:buChar char="–"/>
            </a:pPr>
            <a:r>
              <a:rPr lang="en-US">
                <a:latin typeface="Arial"/>
              </a:rPr>
              <a:t>Under the Michigan statute, the trustee must have a presently exercisable discretionary power to make distributions in order to grant a general or special power of appointment to a beneficiary of the first trust under the second trust.	</a:t>
            </a:r>
          </a:p>
          <a:p>
            <a:pPr lvl="4">
              <a:buSzTx/>
              <a:buFont typeface="Arial"/>
              <a:buChar char="–"/>
            </a:pPr>
            <a:r>
              <a:rPr lang="en-US">
                <a:latin typeface="Arial"/>
              </a:rPr>
              <a:t>The Alaska, Minnesota, New York and Texas statutes specifically provide that where the trustee’s discretion is not absolute or unlimited and the first trust grants a power of appointment to a beneficiary, the second trust must also grant this power of appointment and the class of permissible appointees must be the same as in the first trust.  This is implied under the Michigan statute where the first trust includes a discretionary trust provision.</a:t>
            </a:r>
          </a:p>
        </p:txBody>
      </p:sp>
    </p:spTree>
    <p:custDataLst>
      <p:tags r:id="rId1"/>
    </p:custDataLst>
    <p:extLst>
      <p:ext uri="{BB962C8B-B14F-4D97-AF65-F5344CB8AC3E}">
        <p14:creationId xmlns:p14="http://schemas.microsoft.com/office/powerpoint/2010/main" val="1092115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a:spLocks noGrp="1"/>
          </p:cNvSpPr>
          <p:nvPr>
            <p:ph type="title"/>
            <p:custDataLst>
              <p:tags r:id="rId2"/>
            </p:custDataLst>
          </p:nvPr>
        </p:nvSpPr>
        <p:spPr>
          <a:xfrm>
            <a:off x="360000" y="432000"/>
            <a:ext cx="8424000" cy="504000"/>
          </a:xfrm>
        </p:spPr>
        <p:txBody>
          <a:bodyPr>
            <a:noAutofit/>
          </a:bodyPr>
          <a:lstStyle/>
          <a:p>
            <a:r>
              <a:rPr lang="en-US">
                <a:solidFill>
                  <a:schemeClr val="accent3"/>
                </a:solidFill>
              </a:rPr>
              <a:t>INTRODUCTION</a:t>
            </a:r>
          </a:p>
        </p:txBody>
      </p:sp>
      <p:sp>
        <p:nvSpPr>
          <p:cNvPr id="6" name="Text Placeholder 2"/>
          <p:cNvSpPr>
            <a:spLocks noGrp="1"/>
          </p:cNvSpPr>
          <p:nvPr>
            <p:ph type="body" sz="quarter" idx="12"/>
            <p:custDataLst>
              <p:tags r:id="rId3"/>
            </p:custDataLst>
          </p:nvPr>
        </p:nvSpPr>
        <p:spPr/>
        <p:txBody>
          <a:bodyPr/>
          <a:lstStyle/>
          <a:p>
            <a:pPr lvl="1"/>
            <a:r>
              <a:rPr lang="en-US">
                <a:solidFill>
                  <a:schemeClr val="tx1"/>
                </a:solidFill>
                <a:latin typeface="Arial"/>
              </a:rPr>
              <a:t>A decanting statute permits a trustee who has the discretion or authority to invade the principal of a trust (and in some cases trust income) for the benefit of one or more trust beneficiaries to exercise that authority by transferring some or all of the assets of the trust in further trust. 	</a:t>
            </a:r>
          </a:p>
          <a:p>
            <a:pPr lvl="1"/>
            <a:r>
              <a:rPr lang="en-US">
                <a:solidFill>
                  <a:schemeClr val="tx1"/>
                </a:solidFill>
                <a:latin typeface="Arial"/>
              </a:rPr>
              <a:t>The rationale underlying a trust decanting is that a trustee who has the discretion to make an outright distribution of trust property to or for the benefit of one or more current beneficiaries of the trust has a special power of appointment over the trust property that allows the trustee to distribute the property to another trust for the benefit of one or more beneficiaries of the trust.</a:t>
            </a:r>
          </a:p>
          <a:p>
            <a:endParaRPr lang="en-US"/>
          </a:p>
        </p:txBody>
      </p:sp>
    </p:spTree>
    <p:custDataLst>
      <p:tags r:id="rId1"/>
    </p:custDataLst>
    <p:extLst>
      <p:ext uri="{BB962C8B-B14F-4D97-AF65-F5344CB8AC3E}">
        <p14:creationId xmlns:p14="http://schemas.microsoft.com/office/powerpoint/2010/main" val="1783229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latin typeface="Arial"/>
              </a:rPr>
              <a:t>STATUTORY LIMITATIONS ON EXERCISE OF TRUSTEE’S INVASION POWER</a:t>
            </a: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545020"/>
            <a:ext cx="8424000" cy="4538979"/>
          </a:xfrm>
        </p:spPr>
        <p:txBody>
          <a:bodyPr>
            <a:normAutofit lnSpcReduction="10000"/>
          </a:bodyPr>
          <a:lstStyle/>
          <a:p>
            <a:pPr lvl="1">
              <a:buClr>
                <a:schemeClr val="accent3"/>
              </a:buClr>
              <a:buSzTx/>
            </a:pPr>
            <a:r>
              <a:rPr lang="en-US" sz="2000" b="1">
                <a:solidFill>
                  <a:schemeClr val="tx1"/>
                </a:solidFill>
                <a:latin typeface="Arial"/>
              </a:rPr>
              <a:t>The decanting statutes generally preserve certain provisions contained in the first trust, particularly as they relate to maintaining the tax benefits of the first trust and/or protecting certain fixed or mandatory interests of the beneficiaries of the first trust such as income interests and rights of withdrawal.</a:t>
            </a:r>
          </a:p>
          <a:p>
            <a:pPr lvl="2">
              <a:buSzTx/>
              <a:buFont typeface="Arial"/>
              <a:buChar char="•"/>
            </a:pPr>
            <a:r>
              <a:rPr lang="en-US">
                <a:latin typeface="Arial"/>
              </a:rPr>
              <a:t>All of the state decanting statutes prohibit the reduction (or elimination) of fixed or mandatory income interests under the first trust, but in some cases the scope of the prohibition is limited:  </a:t>
            </a:r>
          </a:p>
          <a:p>
            <a:pPr lvl="3">
              <a:buSzTx/>
              <a:buFont typeface="Arial"/>
              <a:buChar char="–"/>
            </a:pPr>
            <a:r>
              <a:rPr lang="en-US">
                <a:latin typeface="Arial"/>
              </a:rPr>
              <a:t>In Delaware and South Dakota, this restriction applies only where the first trust is a marital trust.</a:t>
            </a:r>
          </a:p>
          <a:p>
            <a:pPr lvl="3">
              <a:buSzTx/>
              <a:buFont typeface="Arial"/>
              <a:buChar char="–"/>
            </a:pPr>
            <a:r>
              <a:rPr lang="en-US">
                <a:latin typeface="Arial"/>
              </a:rPr>
              <a:t>In Michigan, where the trustee of the first trust has a presently exercisable discretionary power to make distributions, this restriction applies in the case of trusts that were intended to qualify for a marital or charitable deduction, regardless of whether any such deduction was actually taken.</a:t>
            </a:r>
          </a:p>
          <a:p>
            <a:pPr lvl="3">
              <a:buSzTx/>
              <a:buFont typeface="Arial"/>
              <a:buChar char="–"/>
            </a:pPr>
            <a:r>
              <a:rPr lang="en-US">
                <a:latin typeface="Arial"/>
              </a:rPr>
              <a:t>In Alaska, Illinois, Minnesota, Nevada, New Hampshire, New York, Ohio and Texas, only current income interests, </a:t>
            </a:r>
            <a:r>
              <a:rPr lang="en-US" u="sng">
                <a:latin typeface="Arial"/>
              </a:rPr>
              <a:t>not</a:t>
            </a:r>
            <a:r>
              <a:rPr lang="en-US">
                <a:latin typeface="Arial"/>
              </a:rPr>
              <a:t> future income interests, are specifically protected.  This is implied under the Missouri statute.</a:t>
            </a:r>
          </a:p>
        </p:txBody>
      </p:sp>
    </p:spTree>
    <p:custDataLst>
      <p:tags r:id="rId1"/>
    </p:custDataLst>
    <p:extLst>
      <p:ext uri="{BB962C8B-B14F-4D97-AF65-F5344CB8AC3E}">
        <p14:creationId xmlns:p14="http://schemas.microsoft.com/office/powerpoint/2010/main" val="1075055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latin typeface="Arial"/>
              </a:rPr>
              <a:t>STATUTORY LIMITATIONS ON EXERCISE OF TRUSTEE’S INVASION POWER (Cont’d)</a:t>
            </a: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466190"/>
            <a:ext cx="8424000" cy="4776955"/>
          </a:xfrm>
        </p:spPr>
        <p:txBody>
          <a:bodyPr/>
          <a:lstStyle/>
          <a:p>
            <a:pPr lvl="3">
              <a:buSzTx/>
              <a:buFont typeface="Arial"/>
              <a:buChar char="–"/>
            </a:pPr>
            <a:r>
              <a:rPr lang="en-US" sz="1600">
                <a:latin typeface="Arial"/>
              </a:rPr>
              <a:t>The Kentucky statute protects </a:t>
            </a:r>
            <a:r>
              <a:rPr lang="en-US" sz="1600" u="sng">
                <a:latin typeface="Arial"/>
              </a:rPr>
              <a:t>both</a:t>
            </a:r>
            <a:r>
              <a:rPr lang="en-US" sz="1600">
                <a:latin typeface="Arial"/>
              </a:rPr>
              <a:t> current and future fixed income interests.</a:t>
            </a:r>
          </a:p>
          <a:p>
            <a:pPr lvl="3">
              <a:buSzTx/>
              <a:buFont typeface="Arial"/>
              <a:buChar char="–"/>
            </a:pPr>
            <a:r>
              <a:rPr lang="en-US" sz="1600">
                <a:latin typeface="Arial"/>
              </a:rPr>
              <a:t>The Alaska, Arizona, Florida, Indiana, Illinois, Michigan, Minnesota, Nevada, Kentucky, New Hampshire, New York, North Carolina, Ohio, Rhode Island, South Carolina, Texas, Virginia and Wisconsin statutes also prohibit the reduction or elimination of annuity and/or unitrust interests, but note:</a:t>
            </a:r>
          </a:p>
          <a:p>
            <a:pPr lvl="4">
              <a:buSzTx/>
              <a:buFont typeface="Arial"/>
              <a:buChar char="–"/>
            </a:pPr>
            <a:r>
              <a:rPr lang="en-US" sz="1600">
                <a:latin typeface="Arial"/>
              </a:rPr>
              <a:t>In Delaware, this limitation applies only if the first trust is a marital trust.</a:t>
            </a:r>
          </a:p>
          <a:p>
            <a:pPr lvl="4">
              <a:buSzTx/>
              <a:buFont typeface="Arial"/>
              <a:buChar char="–"/>
            </a:pPr>
            <a:r>
              <a:rPr lang="en-US" sz="1600">
                <a:latin typeface="Arial"/>
              </a:rPr>
              <a:t>In Michigan, this limitation apples to marital and charitable trusts where the trustee of the first trust has a presently exercisable discretionary power.</a:t>
            </a:r>
          </a:p>
          <a:p>
            <a:pPr lvl="4">
              <a:buSzTx/>
              <a:buFont typeface="Arial"/>
              <a:buChar char="–"/>
            </a:pPr>
            <a:r>
              <a:rPr lang="en-US" sz="1600">
                <a:latin typeface="Arial"/>
              </a:rPr>
              <a:t>In Missouri, income and unitrust/annuity interests cannot be reduced in marital trusts, CRTs, GRATs and trusts holding sub-S stock.</a:t>
            </a:r>
          </a:p>
          <a:p>
            <a:pPr lvl="4">
              <a:buSzTx/>
              <a:buFont typeface="Arial"/>
              <a:buChar char="–"/>
            </a:pPr>
            <a:r>
              <a:rPr lang="en-US" sz="1600">
                <a:latin typeface="Arial"/>
              </a:rPr>
              <a:t>In South Dakota this limitation applies to CRTs and GRATs.</a:t>
            </a:r>
          </a:p>
          <a:p>
            <a:pPr lvl="4">
              <a:buSzTx/>
              <a:buFont typeface="Arial"/>
              <a:buChar char="–"/>
            </a:pPr>
            <a:r>
              <a:rPr lang="en-US" sz="1600">
                <a:latin typeface="Arial"/>
              </a:rPr>
              <a:t>In Alaska, these interests can be reduced, limited or modified if the second trust is a supplemental or special needs trust.</a:t>
            </a:r>
          </a:p>
          <a:p>
            <a:pPr lvl="2">
              <a:buSzTx/>
              <a:buFont typeface="Arial"/>
              <a:buChar char="•"/>
            </a:pPr>
            <a:r>
              <a:rPr lang="en-US" sz="1800">
                <a:latin typeface="Arial"/>
              </a:rPr>
              <a:t>Many statutes contain provisions preserving specific tax benefits of the first trust:</a:t>
            </a:r>
          </a:p>
          <a:p>
            <a:pPr lvl="3">
              <a:buSzTx/>
              <a:buFont typeface="Arial"/>
              <a:buChar char="–"/>
            </a:pPr>
            <a:r>
              <a:rPr lang="en-US" sz="1600">
                <a:solidFill>
                  <a:schemeClr val="tx1"/>
                </a:solidFill>
                <a:latin typeface="Arial"/>
              </a:rPr>
              <a:t>Marital and charitable deductions are specifically protected under the Alaska, Florida, Indiana, Illinois, Kentucky, </a:t>
            </a:r>
            <a:r>
              <a:rPr lang="en-US" sz="1600">
                <a:latin typeface="Arial"/>
              </a:rPr>
              <a:t>Minnesota, </a:t>
            </a:r>
            <a:r>
              <a:rPr lang="en-US" sz="1600">
                <a:solidFill>
                  <a:schemeClr val="tx1"/>
                </a:solidFill>
                <a:latin typeface="Arial"/>
              </a:rPr>
              <a:t>Nevada, New Hampshire, New York,</a:t>
            </a:r>
            <a:r>
              <a:rPr lang="en-US" sz="1600">
                <a:latin typeface="Arial"/>
              </a:rPr>
              <a:t> </a:t>
            </a:r>
            <a:r>
              <a:rPr lang="en-US" sz="1600">
                <a:solidFill>
                  <a:schemeClr val="tx1"/>
                </a:solidFill>
                <a:latin typeface="Arial"/>
              </a:rPr>
              <a:t>North Carolina, Ohio, Rhode Island, Tennessee, Texas, Virginia and Wisconsin statutes. In most of these states, the second trust cannot include any provision which, if included in the first  trust, would have prevented it from qualifying for such deduction. Under the Ohio statutes, the second trust also cannot </a:t>
            </a:r>
            <a:r>
              <a:rPr lang="en-US" sz="1600" b="1" u="sng">
                <a:solidFill>
                  <a:schemeClr val="tx1"/>
                </a:solidFill>
                <a:latin typeface="Arial"/>
              </a:rPr>
              <a:t>omit</a:t>
            </a:r>
            <a:r>
              <a:rPr lang="en-US" sz="1600">
                <a:solidFill>
                  <a:schemeClr val="tx1"/>
                </a:solidFill>
                <a:latin typeface="Arial"/>
              </a:rPr>
              <a:t> any such provision.</a:t>
            </a:r>
          </a:p>
          <a:p>
            <a:pPr>
              <a:buClr>
                <a:schemeClr val="accent3"/>
              </a:buClr>
            </a:pPr>
            <a:endParaRPr lang="en-US" sz="1600"/>
          </a:p>
          <a:p>
            <a:pPr lvl="2">
              <a:buSzTx/>
              <a:buFont typeface="Arial"/>
              <a:buChar char="•"/>
            </a:pPr>
            <a:endParaRPr lang="en-US" sz="1600">
              <a:latin typeface="Arial"/>
            </a:endParaRPr>
          </a:p>
          <a:p>
            <a:pPr lvl="1">
              <a:buClr>
                <a:schemeClr val="accent3"/>
              </a:buClr>
              <a:buSzTx/>
            </a:pPr>
            <a:endParaRPr lang="en-US" sz="1600">
              <a:solidFill>
                <a:schemeClr val="tx1"/>
              </a:solidFill>
              <a:latin typeface="Arial"/>
            </a:endParaRPr>
          </a:p>
        </p:txBody>
      </p:sp>
    </p:spTree>
    <p:custDataLst>
      <p:tags r:id="rId1"/>
    </p:custDataLst>
    <p:extLst>
      <p:ext uri="{BB962C8B-B14F-4D97-AF65-F5344CB8AC3E}">
        <p14:creationId xmlns:p14="http://schemas.microsoft.com/office/powerpoint/2010/main" val="3169827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latin typeface="Arial"/>
              </a:rPr>
              <a:t>STATUTORY LIMITATIONS ON EXERCISE OF TRUSTEE’S INVASION POWER (Cont’d)</a:t>
            </a: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466190"/>
            <a:ext cx="8424000" cy="4776955"/>
          </a:xfrm>
        </p:spPr>
        <p:txBody>
          <a:bodyPr/>
          <a:lstStyle/>
          <a:p>
            <a:pPr lvl="3">
              <a:buSzTx/>
              <a:buFont typeface="Arial"/>
              <a:buChar char="–"/>
            </a:pPr>
            <a:r>
              <a:rPr lang="en-US" sz="1600">
                <a:latin typeface="Arial"/>
              </a:rPr>
              <a:t>Contributions qualifying for the gift tax annual exclusion are specifically protected under the Alaska, Illinois, Nevada, New Hampshire, Tennessee, New York, Texas and Wisconsin statutes.</a:t>
            </a:r>
          </a:p>
          <a:p>
            <a:pPr lvl="3">
              <a:buSzTx/>
              <a:buFont typeface="Arial"/>
              <a:buChar char="–"/>
            </a:pPr>
            <a:r>
              <a:rPr lang="en-US" sz="1600">
                <a:latin typeface="Arial"/>
              </a:rPr>
              <a:t>Under the Delaware, Illinois, Kentucky, Michigan (where the trustee of the first trust has a presently exercisable discretionary power), Missouri, Nevada, North Carolina, Ohio, South Carolina, South Dakota, Virginia and Wisconsin statutes, if contributions qualified for the gift tax annual exclusion under IRC 2503(b) based on the first trust’s qualification as a 2503(c) trust, the second trust cannot extend the age for  vesting and distribution of the beneficiary’s interest beyond the age set forth in the first trust.</a:t>
            </a:r>
          </a:p>
          <a:p>
            <a:pPr lvl="3">
              <a:buSzTx/>
              <a:buFont typeface="Arial"/>
              <a:buChar char="–"/>
            </a:pPr>
            <a:r>
              <a:rPr lang="en-US" sz="1600">
                <a:latin typeface="Arial"/>
              </a:rPr>
              <a:t>Under the Arizona and South Carolina statutes, the proposed decanting cannot adversely affect the tax treatment of the first trust, the trustee, the settlor or the beneficiaries. The Alaska, Illinois, New York and Texas statutes similarly prohibit a decanting where it would jeopardize any tax benefit of the first trust.</a:t>
            </a:r>
          </a:p>
          <a:p>
            <a:pPr lvl="3">
              <a:buSzTx/>
              <a:buFont typeface="Arial"/>
              <a:buChar char="–"/>
            </a:pPr>
            <a:r>
              <a:rPr lang="en-US" sz="1600">
                <a:latin typeface="Arial"/>
              </a:rPr>
              <a:t>The Alaska, Illinois, Kentucky, Ohio, Tennessee and Texas statutes also specifically protect trusts for which sub-S elections have been made.</a:t>
            </a:r>
          </a:p>
          <a:p>
            <a:pPr lvl="3">
              <a:buSzTx/>
              <a:buFont typeface="Arial"/>
              <a:buChar char="–"/>
            </a:pPr>
            <a:r>
              <a:rPr lang="en-US" sz="1600">
                <a:latin typeface="Arial"/>
              </a:rPr>
              <a:t>Under the Minnesota statute, the qualification of a transfer as a direct skip transfer cannot be jeopardized.</a:t>
            </a:r>
          </a:p>
          <a:p>
            <a:pPr lvl="3">
              <a:buSzTx/>
              <a:buFont typeface="Arial"/>
              <a:buChar char="–"/>
            </a:pPr>
            <a:r>
              <a:rPr lang="en-US" sz="1600">
                <a:latin typeface="Arial"/>
              </a:rPr>
              <a:t>Under the New York, Illinois, Michigan and Texas statutes, grantor trust status is not a tax benefit and a decanting can be undertaken to change a trust from a grantor trust to a non-grantor trust and vice versa.</a:t>
            </a:r>
          </a:p>
        </p:txBody>
      </p:sp>
    </p:spTree>
    <p:custDataLst>
      <p:tags r:id="rId1"/>
    </p:custDataLst>
    <p:extLst>
      <p:ext uri="{BB962C8B-B14F-4D97-AF65-F5344CB8AC3E}">
        <p14:creationId xmlns:p14="http://schemas.microsoft.com/office/powerpoint/2010/main" val="2090492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latin typeface="Arial"/>
              </a:rPr>
              <a:t>STATUTORY LIMITATIONS ON EXERCISE OF TRUSTEE’S INVASION POWER (Cont’d)</a:t>
            </a: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466190"/>
            <a:ext cx="8424000" cy="4776955"/>
          </a:xfrm>
        </p:spPr>
        <p:txBody>
          <a:bodyPr/>
          <a:lstStyle/>
          <a:p>
            <a:pPr marL="3600" lvl="2" indent="0">
              <a:buSzTx/>
              <a:buNone/>
            </a:pPr>
            <a:r>
              <a:rPr lang="en-US" sz="1600">
                <a:latin typeface="Arial"/>
              </a:rPr>
              <a:t>In Michigan, where the trustee of the first trust does not have a presently exercisable discretionary power to make distributions, the governing instrument for the second trust cannot include or eliminate provisions which would cause the second trust to fail to qualify for any tax benefit (i.e., deduction, exemption, exclusion or other tax attribute) the first trust was intended to qualify for (but grantor trust status is not considered a tax benefit).</a:t>
            </a:r>
          </a:p>
          <a:p>
            <a:pPr lvl="2">
              <a:buSzTx/>
              <a:buFont typeface="Arial"/>
              <a:buChar char="•"/>
            </a:pPr>
            <a:r>
              <a:rPr lang="en-US">
                <a:latin typeface="Arial"/>
              </a:rPr>
              <a:t>Many statutes also protect property subject to presently exercisable rights or powers of withdrawal.</a:t>
            </a:r>
          </a:p>
          <a:p>
            <a:pPr lvl="3">
              <a:buSzTx/>
              <a:buFont typeface="Arial"/>
              <a:buChar char="–"/>
            </a:pPr>
            <a:r>
              <a:rPr lang="en-US" sz="1600">
                <a:latin typeface="Arial"/>
              </a:rPr>
              <a:t>Under the New Hampshire statute, the decanting power does not apply to such property.</a:t>
            </a:r>
          </a:p>
          <a:p>
            <a:pPr lvl="3">
              <a:buSzTx/>
              <a:buFont typeface="Arial"/>
              <a:buChar char="–"/>
            </a:pPr>
            <a:r>
              <a:rPr lang="en-US" sz="1600">
                <a:latin typeface="Arial"/>
              </a:rPr>
              <a:t>Under the Missouri, Nevada and South Dakota statutes, the decanting power does not apply unless the beneficiary’s power of withdrawal under the first trust is unchanged in the second trust.</a:t>
            </a:r>
          </a:p>
          <a:p>
            <a:pPr lvl="3">
              <a:buSzTx/>
              <a:buFont typeface="Arial"/>
              <a:buChar char="–"/>
            </a:pPr>
            <a:r>
              <a:rPr lang="en-US" sz="1600">
                <a:latin typeface="Arial"/>
              </a:rPr>
              <a:t>Under the Delaware statute, the decanting power does </a:t>
            </a:r>
            <a:r>
              <a:rPr lang="en-US" sz="1600" u="sng">
                <a:latin typeface="Arial"/>
              </a:rPr>
              <a:t>not</a:t>
            </a:r>
            <a:r>
              <a:rPr lang="en-US" sz="1600">
                <a:latin typeface="Arial"/>
              </a:rPr>
              <a:t> apply to a presently exercisable right of withdrawal held by a person who is the only beneficiary to or for whose benefit distributions may be made under the first trust. </a:t>
            </a:r>
          </a:p>
          <a:p>
            <a:pPr lvl="3">
              <a:buSzTx/>
              <a:buFont typeface="Arial"/>
              <a:buChar char="–"/>
            </a:pPr>
            <a:r>
              <a:rPr lang="en-US" sz="1600">
                <a:latin typeface="Arial"/>
              </a:rPr>
              <a:t>Under the Kentucky, North Carolina, South Carolina and Virginia statutes, the second trust must provide an identical power of withdrawal or sufficient assets to satisfy the right of withdrawal must remain in the first trust.</a:t>
            </a:r>
          </a:p>
          <a:p>
            <a:pPr lvl="1">
              <a:buClr>
                <a:schemeClr val="accent3"/>
              </a:buClr>
              <a:buSzTx/>
            </a:pPr>
            <a:endParaRPr lang="en-US">
              <a:solidFill>
                <a:schemeClr val="tx1"/>
              </a:solidFill>
              <a:latin typeface="Arial"/>
            </a:endParaRPr>
          </a:p>
        </p:txBody>
      </p:sp>
    </p:spTree>
    <p:custDataLst>
      <p:tags r:id="rId1"/>
    </p:custDataLst>
    <p:extLst>
      <p:ext uri="{BB962C8B-B14F-4D97-AF65-F5344CB8AC3E}">
        <p14:creationId xmlns:p14="http://schemas.microsoft.com/office/powerpoint/2010/main" val="31071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latin typeface="Arial"/>
              </a:rPr>
              <a:t>STATUTORY LIMITATIONS ON EXERCISE OF TRUSTEE’S INVASION POWER (Cont’d)</a:t>
            </a:r>
            <a:br>
              <a:rPr lang="en-US">
                <a:latin typeface="Arial"/>
              </a:rPr>
            </a:br>
            <a:br>
              <a:rPr lang="en-US">
                <a:latin typeface="Arial"/>
              </a:rPr>
            </a:br>
            <a:br>
              <a:rPr lang="en-US">
                <a:latin typeface="Arial"/>
              </a:rPr>
            </a:b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466190"/>
            <a:ext cx="8424000" cy="4776955"/>
          </a:xfrm>
        </p:spPr>
        <p:txBody>
          <a:bodyPr/>
          <a:lstStyle/>
          <a:p>
            <a:pPr lvl="3">
              <a:buSzTx/>
              <a:buFont typeface="Arial"/>
              <a:buChar char="–"/>
            </a:pPr>
            <a:r>
              <a:rPr lang="en-US" sz="1600">
                <a:latin typeface="Arial"/>
              </a:rPr>
              <a:t>The Alaska, Illinois, Minnesota, New York, Ohio and Texas statutes also prohibit the elimination of the current right to withdraw a specified dollar amount or percentage of trust principal.</a:t>
            </a:r>
          </a:p>
          <a:p>
            <a:pPr lvl="3">
              <a:buSzTx/>
              <a:buFont typeface="Arial"/>
              <a:buChar char="–"/>
            </a:pPr>
            <a:r>
              <a:rPr lang="en-US" sz="1600">
                <a:latin typeface="Arial"/>
              </a:rPr>
              <a:t>The Alaska, Illinois, Minnesota, New York, Ohio and Texas statutes also protect a beneficiary’s right to receive mandatory principal distributions under the first trust.</a:t>
            </a:r>
          </a:p>
          <a:p>
            <a:pPr lvl="3">
              <a:buSzTx/>
              <a:buFont typeface="Arial"/>
              <a:buChar char="–"/>
            </a:pPr>
            <a:r>
              <a:rPr lang="en-US" sz="1600">
                <a:latin typeface="Arial"/>
              </a:rPr>
              <a:t>The Alaska statute permits current mandatory rights to be reduced, modified or limited during the extended term of a trust or where the second trust is a supplemental or special needs trust (the latter also applies under the Minnesota statute).</a:t>
            </a:r>
          </a:p>
          <a:p>
            <a:pPr lvl="3">
              <a:buSzTx/>
              <a:buFont typeface="Arial"/>
              <a:buChar char="–"/>
            </a:pPr>
            <a:r>
              <a:rPr lang="en-US" sz="1600">
                <a:latin typeface="Arial"/>
              </a:rPr>
              <a:t>Under the Michigan statutes (i) where the first trust contains a discretionary trust provision, any mandatory distribution right cannot be eliminated and (ii) where the trustee of the first trust has a presently exercisable discretionary power, the second trust cannot reduce a presently exercisable general power to withdraw a specified percentage or amount of trust property in a beneficiary who is the only trust beneficiary to or for the benefit of whom the trustee has the power to make discretionary distributions.</a:t>
            </a:r>
          </a:p>
        </p:txBody>
      </p:sp>
    </p:spTree>
    <p:custDataLst>
      <p:tags r:id="rId1"/>
    </p:custDataLst>
    <p:extLst>
      <p:ext uri="{BB962C8B-B14F-4D97-AF65-F5344CB8AC3E}">
        <p14:creationId xmlns:p14="http://schemas.microsoft.com/office/powerpoint/2010/main" val="2291401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custDataLst>
              <p:tags r:id="rId2"/>
            </p:custDataLst>
          </p:nvPr>
        </p:nvSpPr>
        <p:spPr>
          <a:xfrm>
            <a:off x="358775" y="441325"/>
            <a:ext cx="8424000" cy="901700"/>
          </a:xfrm>
        </p:spPr>
        <p:txBody>
          <a:bodyPr/>
          <a:lstStyle/>
          <a:p>
            <a:r>
              <a:rPr lang="en-US">
                <a:latin typeface="Arial"/>
              </a:rPr>
              <a:t>STATUTORY LIMITATIONS ON EXERCISE OF TRUSTEE’S INVASION POWER (Cont’d)</a:t>
            </a:r>
            <a:br>
              <a:rPr lang="en-US">
                <a:latin typeface="Arial"/>
              </a:rPr>
            </a:br>
            <a:endParaRPr lang="en-US"/>
          </a:p>
        </p:txBody>
      </p:sp>
      <p:sp>
        <p:nvSpPr>
          <p:cNvPr id="8" name="Text Placeholder 7"/>
          <p:cNvSpPr>
            <a:spLocks noGrp="1"/>
          </p:cNvSpPr>
          <p:nvPr>
            <p:ph type="body" sz="quarter" idx="12"/>
            <p:custDataLst>
              <p:tags r:id="rId3"/>
            </p:custDataLst>
          </p:nvPr>
        </p:nvSpPr>
        <p:spPr>
          <a:xfrm>
            <a:off x="358775" y="1447800"/>
            <a:ext cx="8424000" cy="4636200"/>
          </a:xfrm>
        </p:spPr>
        <p:txBody>
          <a:bodyPr/>
          <a:lstStyle/>
          <a:p>
            <a:pPr lvl="2">
              <a:buSzTx/>
              <a:buFont typeface="Arial"/>
              <a:buChar char="•"/>
            </a:pPr>
            <a:r>
              <a:rPr lang="en-US">
                <a:latin typeface="Arial"/>
              </a:rPr>
              <a:t>Many of the statutes also contain provisions prohibiting the extension of the permissible period of the rule against perpetuities applicable to the first trust.</a:t>
            </a:r>
          </a:p>
          <a:p>
            <a:pPr lvl="3">
              <a:buSzTx/>
              <a:buFont typeface="Arial"/>
              <a:buChar char="–"/>
            </a:pPr>
            <a:r>
              <a:rPr lang="en-US">
                <a:latin typeface="Arial"/>
              </a:rPr>
              <a:t>Attempts to extend the duration of a trust can have varying consequences depending on whether the trust is grandfathered from the GST tax, exempt from the GST tax or non-exempt.</a:t>
            </a:r>
          </a:p>
          <a:p>
            <a:pPr lvl="3">
              <a:buSzTx/>
              <a:buFont typeface="Arial"/>
              <a:buChar char="–"/>
            </a:pPr>
            <a:r>
              <a:rPr lang="en-US">
                <a:latin typeface="Arial"/>
              </a:rPr>
              <a:t>Care should be taken when a trust is decanted from a state that has a rule against perpetuities to a state that has repealed the rule against perpetuities or has a longer rule than the rule applicable to the first trust.</a:t>
            </a:r>
          </a:p>
          <a:p>
            <a:pPr lvl="3">
              <a:buSzTx/>
              <a:buFont typeface="Arial"/>
              <a:buChar char="–"/>
            </a:pPr>
            <a:r>
              <a:rPr lang="en-US" sz="1700">
                <a:latin typeface="Arial"/>
              </a:rPr>
              <a:t>Note that in Delaware, a trustee may decant from a first trust of limited duration to a second trust of longer duration, including to a perpetual trust.</a:t>
            </a:r>
          </a:p>
          <a:p>
            <a:pPr lvl="3">
              <a:buSzTx/>
              <a:buFont typeface="Arial"/>
              <a:buChar char="–"/>
            </a:pPr>
            <a:r>
              <a:rPr lang="en-US" sz="1700">
                <a:latin typeface="Arial"/>
              </a:rPr>
              <a:t>In Michigan, where the trust has a discretionary distribution provision, the statute provides that an increase in the maximum period during which the vesting of future interests may be suspended or postponed under applicable law is not a material change in beneficial interests.  This may allow the Michigan statute to be used to increase the duration of a trust having a zero inclusion ratio for GST tax purposes (because of an allocation of GST exemption), without regard to the Rule Against Perpetuities provided in the GST effective date regulations</a:t>
            </a:r>
            <a:r>
              <a:rPr lang="en-US">
                <a:latin typeface="Arial"/>
              </a:rPr>
              <a:t>.</a:t>
            </a:r>
          </a:p>
          <a:p>
            <a:pPr>
              <a:buClr>
                <a:schemeClr val="accent3"/>
              </a:buClr>
            </a:pPr>
            <a:endParaRPr lang="en-US"/>
          </a:p>
        </p:txBody>
      </p:sp>
    </p:spTree>
    <p:custDataLst>
      <p:tags r:id="rId1"/>
    </p:custDataLst>
    <p:extLst>
      <p:ext uri="{BB962C8B-B14F-4D97-AF65-F5344CB8AC3E}">
        <p14:creationId xmlns:p14="http://schemas.microsoft.com/office/powerpoint/2010/main" val="3315317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1223379"/>
          </a:xfrm>
        </p:spPr>
        <p:txBody>
          <a:bodyPr>
            <a:noAutofit/>
          </a:bodyPr>
          <a:lstStyle/>
          <a:p>
            <a:pPr defTabSz="914290" eaLnBrk="0" hangingPunct="0">
              <a:tabLst>
                <a:tab pos="2293660" algn="l"/>
              </a:tabLst>
              <a:defRPr/>
            </a:pPr>
            <a:r>
              <a:rPr lang="en-US">
                <a:latin typeface="Arial"/>
              </a:rPr>
              <a:t>ADDITIONAL LIMITATIONS WHERE TRUSTEE IS A BENEFICIARY OR WHERE BENEFICIARIES POSSESS CERTAIN POWERS</a:t>
            </a:r>
            <a:br>
              <a:rPr lang="en-US">
                <a:latin typeface="Arial"/>
              </a:rPr>
            </a:b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828799"/>
            <a:ext cx="8424000" cy="4414345"/>
          </a:xfrm>
        </p:spPr>
        <p:txBody>
          <a:bodyPr/>
          <a:lstStyle/>
          <a:p>
            <a:pPr lvl="1">
              <a:buClr>
                <a:schemeClr val="accent3"/>
              </a:buClr>
              <a:tabLst>
                <a:tab pos="1887310" algn="l"/>
              </a:tabLst>
            </a:pPr>
            <a:r>
              <a:rPr lang="en-US" sz="2000" b="1">
                <a:latin typeface="Arial"/>
              </a:rPr>
              <a:t>Some of the decanting statutes also explicitly limit the ability of a beneficiary-trustee to decant.  Concerns here include the potential for a taxable gift being made by the beneficiary-trustee or the beneficiary-trustee being deemed to hold a general power of appointment.</a:t>
            </a:r>
          </a:p>
          <a:p>
            <a:pPr lvl="2">
              <a:buSzTx/>
              <a:buFont typeface="Arial"/>
              <a:buChar char="•"/>
            </a:pPr>
            <a:r>
              <a:rPr lang="en-US" sz="2000">
                <a:solidFill>
                  <a:schemeClr val="tx1"/>
                </a:solidFill>
                <a:latin typeface="Arial"/>
              </a:rPr>
              <a:t>In Alaska, </a:t>
            </a:r>
            <a:r>
              <a:rPr lang="en-US" sz="2000">
                <a:latin typeface="Arial"/>
              </a:rPr>
              <a:t>Minnesota, </a:t>
            </a:r>
            <a:r>
              <a:rPr lang="en-US" sz="2000">
                <a:solidFill>
                  <a:schemeClr val="tx1"/>
                </a:solidFill>
                <a:latin typeface="Arial"/>
              </a:rPr>
              <a:t>New York, North Carolina, South Carolina and Virginia, a beneficiary-trustee simply is not authorized to act.  North Carolina, South Carolina, and Virginia also specifically permit the court to appoint a special fiduciary to exercise the power if all trustees are beneficiaries of the first trust.</a:t>
            </a:r>
          </a:p>
          <a:p>
            <a:pPr lvl="2">
              <a:buSzTx/>
              <a:buFont typeface="Arial"/>
              <a:buChar char="•"/>
            </a:pPr>
            <a:r>
              <a:rPr lang="en-US" sz="2000">
                <a:solidFill>
                  <a:schemeClr val="tx1"/>
                </a:solidFill>
                <a:latin typeface="Arial"/>
              </a:rPr>
              <a:t>In Arizona, the beneficiary-trustee cannot act if it would have an adverse tax impact on the beneficiary-trustee.</a:t>
            </a:r>
          </a:p>
          <a:p>
            <a:pPr lvl="2">
              <a:buSzTx/>
              <a:buFont typeface="Arial"/>
              <a:buChar char="•"/>
            </a:pPr>
            <a:r>
              <a:rPr lang="en-US" sz="2000">
                <a:solidFill>
                  <a:schemeClr val="tx1"/>
                </a:solidFill>
                <a:latin typeface="Arial"/>
              </a:rPr>
              <a:t>Where absolute discretion is required and the action of a beneficiary-trustee would be tantamount to the exercise of a general power of appointment, the beneficiary-trustee arguably cannot act.</a:t>
            </a:r>
          </a:p>
        </p:txBody>
      </p:sp>
    </p:spTree>
    <p:custDataLst>
      <p:tags r:id="rId1"/>
    </p:custDataLst>
    <p:extLst>
      <p:ext uri="{BB962C8B-B14F-4D97-AF65-F5344CB8AC3E}">
        <p14:creationId xmlns:p14="http://schemas.microsoft.com/office/powerpoint/2010/main" val="762406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1223379"/>
          </a:xfrm>
        </p:spPr>
        <p:txBody>
          <a:bodyPr>
            <a:noAutofit/>
          </a:bodyPr>
          <a:lstStyle/>
          <a:p>
            <a:pPr defTabSz="914290" eaLnBrk="0" hangingPunct="0">
              <a:tabLst>
                <a:tab pos="2293660" algn="l"/>
              </a:tabLst>
              <a:defRPr/>
            </a:pPr>
            <a:r>
              <a:rPr lang="en-US">
                <a:latin typeface="Arial"/>
              </a:rPr>
              <a:t>ADDITIONAL LIMITATIONS WHERE TRUSTEE IS A BENEFICIARY OR WHERE BENEFICIARIES POSSESS CERTAIN POWERS (Cont’d)</a:t>
            </a:r>
            <a:br>
              <a:rPr lang="en-US">
                <a:latin typeface="Arial"/>
              </a:rPr>
            </a:br>
            <a:br>
              <a:rPr lang="en-US">
                <a:latin typeface="Arial"/>
              </a:rPr>
            </a:b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828799"/>
            <a:ext cx="8424000" cy="4414345"/>
          </a:xfrm>
        </p:spPr>
        <p:txBody>
          <a:bodyPr/>
          <a:lstStyle/>
          <a:p>
            <a:pPr lvl="2">
              <a:buSzTx/>
              <a:buFont typeface="Arial"/>
              <a:buChar char="•"/>
            </a:pPr>
            <a:r>
              <a:rPr lang="en-US" sz="2100">
                <a:solidFill>
                  <a:schemeClr val="tx1"/>
                </a:solidFill>
                <a:latin typeface="Arial"/>
              </a:rPr>
              <a:t>Under the Wisconsin statute, a trustee with a beneficial interest in the first trust cannot decant the first trust unless the second trust is for an individual with a disability, the trustee’s only beneficial interest </a:t>
            </a:r>
            <a:r>
              <a:rPr lang="en-US" sz="2100">
                <a:latin typeface="Arial"/>
              </a:rPr>
              <a:t>in the trust </a:t>
            </a:r>
            <a:r>
              <a:rPr lang="en-US" sz="2100">
                <a:solidFill>
                  <a:schemeClr val="tx1"/>
                </a:solidFill>
                <a:latin typeface="Arial"/>
              </a:rPr>
              <a:t>is as a reminder beneficiary and the second trust does not increase the trustee’s beneficial interest.</a:t>
            </a:r>
          </a:p>
          <a:p>
            <a:pPr lvl="2">
              <a:buSzTx/>
              <a:buFont typeface="Arial"/>
              <a:buChar char="•"/>
            </a:pPr>
            <a:r>
              <a:rPr lang="en-US" sz="2100">
                <a:latin typeface="Arial"/>
              </a:rPr>
              <a:t>Under the Nevada and New Hampshire statutes, a beneficiary-trustee cannot act :  (a) if under the trust instrument or applicable law, the beneficiary-trustee cannot make or participate in discretionary distributions to himself, or is limited by an ascertainable standard, or (b) the beneficiary-trustee’s power to distribute to himself requires the consent of a co-trustee or other person holding an adverse interest </a:t>
            </a:r>
            <a:r>
              <a:rPr lang="en-US" sz="2100" b="1" u="sng">
                <a:latin typeface="Arial"/>
              </a:rPr>
              <a:t>and</a:t>
            </a:r>
            <a:r>
              <a:rPr lang="en-US" sz="2100">
                <a:latin typeface="Arial"/>
              </a:rPr>
              <a:t> the second trust does not limit distributions to the beneficiary-trustee to an ascertainable standard and is exercisable without consent of a co-trustee or other person holding an adverse interest.</a:t>
            </a:r>
          </a:p>
          <a:p>
            <a:pPr lvl="2">
              <a:buSzTx/>
              <a:buFont typeface="Arial"/>
              <a:buChar char="•"/>
            </a:pPr>
            <a:endParaRPr lang="en-US">
              <a:solidFill>
                <a:schemeClr val="tx1"/>
              </a:solidFill>
              <a:latin typeface="Arial"/>
            </a:endParaRPr>
          </a:p>
        </p:txBody>
      </p:sp>
    </p:spTree>
    <p:custDataLst>
      <p:tags r:id="rId1"/>
    </p:custDataLst>
    <p:extLst>
      <p:ext uri="{BB962C8B-B14F-4D97-AF65-F5344CB8AC3E}">
        <p14:creationId xmlns:p14="http://schemas.microsoft.com/office/powerpoint/2010/main" val="769390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1207614"/>
          </a:xfrm>
        </p:spPr>
        <p:txBody>
          <a:bodyPr>
            <a:noAutofit/>
          </a:bodyPr>
          <a:lstStyle/>
          <a:p>
            <a:pPr defTabSz="914290" eaLnBrk="0" hangingPunct="0">
              <a:tabLst>
                <a:tab pos="2293660" algn="l"/>
              </a:tabLst>
              <a:defRPr/>
            </a:pPr>
            <a:r>
              <a:rPr lang="en-US">
                <a:latin typeface="Arial"/>
              </a:rPr>
              <a:t>ADDITIONAL LIMITATIONS WHERE TRUSTEE IS A BENEFICIARY OR WHERE BENEFICIARIES POSSESS CERTAIN POWERS (Cont'd)</a:t>
            </a:r>
            <a:br>
              <a:rPr lang="en-US">
                <a:latin typeface="Arial"/>
              </a:rPr>
            </a:b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828799"/>
            <a:ext cx="8424000" cy="4414345"/>
          </a:xfrm>
        </p:spPr>
        <p:txBody>
          <a:bodyPr/>
          <a:lstStyle/>
          <a:p>
            <a:pPr lvl="2">
              <a:buSzTx/>
              <a:buFont typeface="Arial"/>
              <a:buChar char="•"/>
              <a:tabLst>
                <a:tab pos="1887310" algn="l"/>
              </a:tabLst>
            </a:pPr>
            <a:r>
              <a:rPr lang="en-US">
                <a:latin typeface="Arial"/>
              </a:rPr>
              <a:t>Under the South Dakota statute, a restricted trustee cannot act if doing so could have the effect of (i) benefitting the restricted trustee as a beneficiary unless the exercise is limited to a HEMS standard, (ii) removing restrictions on distributions to a beneficiary of the first trust unless distributions under the second trust are limited to a HEMS standard, or (iii) increasing the distributions that can be made from the second trust to the restricted trustee or to beneficiaries who can remove and replace trustees with related or subordinate parties to the beneficiaries unless the exercise of such authority is limited by a HEMS standard.</a:t>
            </a:r>
          </a:p>
        </p:txBody>
      </p:sp>
    </p:spTree>
    <p:custDataLst>
      <p:tags r:id="rId1"/>
    </p:custDataLst>
    <p:extLst>
      <p:ext uri="{BB962C8B-B14F-4D97-AF65-F5344CB8AC3E}">
        <p14:creationId xmlns:p14="http://schemas.microsoft.com/office/powerpoint/2010/main" val="2851922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1207614"/>
          </a:xfrm>
        </p:spPr>
        <p:txBody>
          <a:bodyPr>
            <a:noAutofit/>
          </a:bodyPr>
          <a:lstStyle/>
          <a:p>
            <a:pPr defTabSz="914290" eaLnBrk="0" hangingPunct="0">
              <a:tabLst>
                <a:tab pos="2293660" algn="l"/>
              </a:tabLst>
              <a:defRPr/>
            </a:pPr>
            <a:r>
              <a:rPr lang="en-US">
                <a:latin typeface="Arial"/>
              </a:rPr>
              <a:t>ADDITIONAL LIMITATIONS WHERE TRUSTEE IS A BENEFICIARY OR WHERE BENEFICIARIES POSSESS CERTAIN POWERS (Cont'd)</a:t>
            </a:r>
            <a:br>
              <a:rPr lang="en-US">
                <a:latin typeface="Arial"/>
              </a:rPr>
            </a:b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828799"/>
            <a:ext cx="8424000" cy="4414345"/>
          </a:xfrm>
        </p:spPr>
        <p:txBody>
          <a:bodyPr/>
          <a:lstStyle/>
          <a:p>
            <a:pPr lvl="2">
              <a:buSzTx/>
              <a:buFont typeface="Arial"/>
              <a:buChar char="•"/>
              <a:tabLst>
                <a:tab pos="1887310" algn="l"/>
              </a:tabLst>
            </a:pPr>
            <a:r>
              <a:rPr lang="en-US">
                <a:latin typeface="Arial"/>
              </a:rPr>
              <a:t>In Missouri, unless the trustee’s distribution power is limited by a HEMS standard, the trustee cannot decant the assets of the first trust if (a) the trustee is a beneficiary of the first trust, or (b) any beneficiary of the first trust can remove and replace the trustee of the first trust with a related or subordinate party to such beneficiary.</a:t>
            </a:r>
          </a:p>
          <a:p>
            <a:pPr lvl="2">
              <a:buSzTx/>
              <a:buFont typeface="Arial"/>
              <a:buChar char="•"/>
              <a:tabLst>
                <a:tab pos="1887310" algn="l"/>
              </a:tabLst>
            </a:pPr>
            <a:r>
              <a:rPr lang="en-US">
                <a:latin typeface="Arial"/>
              </a:rPr>
              <a:t>The provisions of the Michigan decanting statute are subject to the provisions of §7815(3) of the MTC, which provides that unless the trust instrument expressly indicates that §7815(3) does not apply, (a) a trustee-beneficiary who has the power to make discretionary distributions to or for the trustee’s benefit may only make distributions subject to an ascertainable standard and (b) a trustee may not make a discretionary trust distribution to discharge the trustee’s legal support obligation.</a:t>
            </a:r>
          </a:p>
          <a:p>
            <a:pPr lvl="2">
              <a:buSzTx/>
              <a:buFont typeface="Arial"/>
              <a:buChar char="•"/>
              <a:tabLst>
                <a:tab pos="1887310" algn="l"/>
              </a:tabLst>
            </a:pPr>
            <a:endParaRPr lang="en-US">
              <a:latin typeface="Arial"/>
            </a:endParaRPr>
          </a:p>
        </p:txBody>
      </p:sp>
    </p:spTree>
    <p:custDataLst>
      <p:tags r:id="rId1"/>
    </p:custDataLst>
    <p:extLst>
      <p:ext uri="{BB962C8B-B14F-4D97-AF65-F5344CB8AC3E}">
        <p14:creationId xmlns:p14="http://schemas.microsoft.com/office/powerpoint/2010/main" val="183523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r>
              <a:rPr lang="en-US">
                <a:solidFill>
                  <a:schemeClr val="accent3"/>
                </a:solidFill>
              </a:rPr>
              <a:t>INTRODUCTION (Cont’d)</a:t>
            </a:r>
          </a:p>
        </p:txBody>
      </p:sp>
      <p:sp>
        <p:nvSpPr>
          <p:cNvPr id="8" name="Text Placeholder 2"/>
          <p:cNvSpPr>
            <a:spLocks noGrp="1"/>
          </p:cNvSpPr>
          <p:nvPr>
            <p:ph type="body" sz="quarter" idx="12"/>
            <p:custDataLst>
              <p:tags r:id="rId3"/>
            </p:custDataLst>
          </p:nvPr>
        </p:nvSpPr>
        <p:spPr/>
        <p:txBody>
          <a:bodyPr/>
          <a:lstStyle/>
          <a:p>
            <a:pPr lvl="1"/>
            <a:r>
              <a:rPr lang="en-US">
                <a:latin typeface="Arial"/>
              </a:rPr>
              <a:t>Twenty-five</a:t>
            </a:r>
            <a:r>
              <a:rPr lang="en-US">
                <a:solidFill>
                  <a:schemeClr val="tx1"/>
                </a:solidFill>
                <a:latin typeface="Arial"/>
              </a:rPr>
              <a:t> states have enacted specific decanting legislation. </a:t>
            </a:r>
          </a:p>
          <a:p>
            <a:pPr lvl="1"/>
            <a:r>
              <a:rPr lang="en-US">
                <a:solidFill>
                  <a:schemeClr val="tx1"/>
                </a:solidFill>
                <a:latin typeface="Arial"/>
              </a:rPr>
              <a:t>As a general rule, a state decanting statute should apply to a trust unless the terms of the instrument creating the trust specifically state to the contrary.</a:t>
            </a:r>
          </a:p>
          <a:p>
            <a:pPr lvl="1"/>
            <a:r>
              <a:rPr lang="en-US">
                <a:solidFill>
                  <a:schemeClr val="tx1"/>
                </a:solidFill>
                <a:latin typeface="Arial"/>
              </a:rPr>
              <a:t>Only a handful of statutes (such as Indiana, Minnesota and New Hampshire) actually use the word “decanting” in their titles. Most refer to the trustee’s invasion or distribution power or the trustee’s power to appoint to another trust</a:t>
            </a:r>
            <a:r>
              <a:rPr lang="en-US">
                <a:latin typeface="Arial"/>
              </a:rPr>
              <a:t>. </a:t>
            </a:r>
          </a:p>
          <a:p>
            <a:pPr lvl="1"/>
            <a:r>
              <a:rPr lang="en-US">
                <a:latin typeface="Arial"/>
              </a:rPr>
              <a:t>The Uniform Trust Decanting Act was enacted in 2015.  To date, the Uniform Act has been adopted in Colorado (effective August 2016) and New Mexico (effective January 1, 2017).  Legislation to adopt the Uniform Act has also been proposed in California.</a:t>
            </a:r>
          </a:p>
          <a:p>
            <a:pPr lvl="1"/>
            <a:endParaRPr lang="en-US">
              <a:solidFill>
                <a:schemeClr val="tx1"/>
              </a:solidFill>
              <a:latin typeface="Arial"/>
            </a:endParaRPr>
          </a:p>
        </p:txBody>
      </p:sp>
    </p:spTree>
    <p:custDataLst>
      <p:tags r:id="rId1"/>
    </p:custDataLst>
    <p:extLst>
      <p:ext uri="{BB962C8B-B14F-4D97-AF65-F5344CB8AC3E}">
        <p14:creationId xmlns:p14="http://schemas.microsoft.com/office/powerpoint/2010/main" val="2900878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1207614"/>
          </a:xfrm>
        </p:spPr>
        <p:txBody>
          <a:bodyPr>
            <a:noAutofit/>
          </a:bodyPr>
          <a:lstStyle/>
          <a:p>
            <a:pPr defTabSz="914290" eaLnBrk="0" hangingPunct="0">
              <a:tabLst>
                <a:tab pos="2293660" algn="l"/>
              </a:tabLst>
              <a:defRPr/>
            </a:pPr>
            <a:r>
              <a:rPr lang="en-US">
                <a:latin typeface="Arial"/>
              </a:rPr>
              <a:t>ADDITIONAL LIMITATIONS WHERE TRUSTEE IS A BENEFICIARY OR WHERE BENEFICIARIES POSSESS CERTAIN POWERS (Cont'd)</a:t>
            </a:r>
            <a:br>
              <a:rPr lang="en-US">
                <a:latin typeface="Arial"/>
              </a:rPr>
            </a:br>
            <a:br>
              <a:rPr lang="en-US">
                <a:latin typeface="Arial"/>
              </a:rPr>
            </a:br>
            <a:endParaRPr lang="en-US">
              <a:latin typeface="Arial"/>
            </a:endParaRPr>
          </a:p>
        </p:txBody>
      </p:sp>
      <p:sp>
        <p:nvSpPr>
          <p:cNvPr id="8" name="Text Placeholder 2"/>
          <p:cNvSpPr>
            <a:spLocks noGrp="1"/>
          </p:cNvSpPr>
          <p:nvPr>
            <p:ph type="body" sz="quarter" idx="12"/>
            <p:custDataLst>
              <p:tags r:id="rId3"/>
            </p:custDataLst>
          </p:nvPr>
        </p:nvSpPr>
        <p:spPr>
          <a:xfrm>
            <a:off x="358775" y="1828799"/>
            <a:ext cx="8424000" cy="4414345"/>
          </a:xfrm>
        </p:spPr>
        <p:txBody>
          <a:bodyPr/>
          <a:lstStyle/>
          <a:p>
            <a:pPr lvl="2">
              <a:buSzTx/>
              <a:buFont typeface="Arial"/>
              <a:buChar char="•"/>
              <a:tabLst>
                <a:tab pos="1887310" algn="l"/>
              </a:tabLst>
            </a:pPr>
            <a:r>
              <a:rPr lang="en-US"/>
              <a:t>Also be aware of restrictions on decanting where beneficiaries of the second trust have the right to remove and replace trustees.  For example, the Missouri, Nevada, New Hampshire and South Dakota statutes require that the second trust contain an ascertainable standard for distributions where the beneficiaries have the right to remove and replace trustees with a related or non-subordinate party to the beneficiary.</a:t>
            </a:r>
          </a:p>
          <a:p>
            <a:pPr lvl="2">
              <a:buSzTx/>
              <a:buFont typeface="Arial"/>
              <a:buChar char="•"/>
              <a:tabLst>
                <a:tab pos="1887310" algn="l"/>
              </a:tabLst>
            </a:pPr>
            <a:r>
              <a:rPr lang="en-US">
                <a:latin typeface="Arial"/>
              </a:rPr>
              <a:t>In Nevada and New Hampshire, a beneficiary-trustee cannot decant if the first trust prohibits a trustee’s use of trust assets to discharge his support obligation unless the second trust also contains such a prohibition.</a:t>
            </a:r>
          </a:p>
        </p:txBody>
      </p:sp>
    </p:spTree>
    <p:custDataLst>
      <p:tags r:id="rId1"/>
    </p:custDataLst>
    <p:extLst>
      <p:ext uri="{BB962C8B-B14F-4D97-AF65-F5344CB8AC3E}">
        <p14:creationId xmlns:p14="http://schemas.microsoft.com/office/powerpoint/2010/main" val="3763145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813476"/>
          </a:xfrm>
        </p:spPr>
        <p:txBody>
          <a:bodyPr>
            <a:noAutofit/>
          </a:bodyPr>
          <a:lstStyle/>
          <a:p>
            <a:pPr defTabSz="914290" eaLnBrk="0" hangingPunct="0">
              <a:tabLst>
                <a:tab pos="2293660" algn="l"/>
              </a:tabLst>
              <a:defRPr/>
            </a:pPr>
            <a:r>
              <a:rPr lang="en-US"/>
              <a:t>MECHANICS OF THE TRUSTEE’S EXERCISE OF THE POWER TO APPOINT IN FURTHER TRUST</a:t>
            </a:r>
          </a:p>
        </p:txBody>
      </p:sp>
      <p:sp>
        <p:nvSpPr>
          <p:cNvPr id="8" name="Text Placeholder 2"/>
          <p:cNvSpPr>
            <a:spLocks noGrp="1"/>
          </p:cNvSpPr>
          <p:nvPr>
            <p:ph type="body" sz="quarter" idx="12"/>
            <p:custDataLst>
              <p:tags r:id="rId3"/>
            </p:custDataLst>
          </p:nvPr>
        </p:nvSpPr>
        <p:spPr>
          <a:xfrm>
            <a:off x="358775" y="1466190"/>
            <a:ext cx="8424000" cy="4871110"/>
          </a:xfrm>
        </p:spPr>
        <p:txBody>
          <a:bodyPr/>
          <a:lstStyle/>
          <a:p>
            <a:pPr lvl="2">
              <a:buSzTx/>
              <a:buFont typeface="Arial"/>
              <a:buChar char="•"/>
            </a:pPr>
            <a:r>
              <a:rPr lang="en-US" b="1">
                <a:solidFill>
                  <a:schemeClr val="tx1"/>
                </a:solidFill>
                <a:latin typeface="Arial"/>
              </a:rPr>
              <a:t>Does the statute specify a manner of exercise:</a:t>
            </a:r>
          </a:p>
          <a:p>
            <a:pPr lvl="3">
              <a:buSzTx/>
              <a:buFont typeface="Arial"/>
              <a:buChar char="–"/>
            </a:pPr>
            <a:r>
              <a:rPr lang="en-US" sz="1800">
                <a:latin typeface="Arial"/>
              </a:rPr>
              <a:t>Most of the statutes, including Alaska, Delaware, Florida, Illinois, Indiana, Kentucky, </a:t>
            </a:r>
            <a:r>
              <a:rPr lang="en-US">
                <a:latin typeface="Arial"/>
              </a:rPr>
              <a:t>Minnesota, </a:t>
            </a:r>
            <a:r>
              <a:rPr lang="en-US" sz="1800">
                <a:latin typeface="Arial"/>
              </a:rPr>
              <a:t>New York, North Carolina, Ohio, Rhode Island, South Carolina, South Dakota, Texas, Virginia and Wisconsin require a written instrument that is signed and acknowledged by the trustee and filed with the records of the first trust (and the second trust in Illinois, Texas and </a:t>
            </a:r>
            <a:r>
              <a:rPr lang="en-US">
                <a:latin typeface="Arial"/>
              </a:rPr>
              <a:t>Wisconsin</a:t>
            </a:r>
            <a:r>
              <a:rPr lang="en-US" sz="1800">
                <a:latin typeface="Arial"/>
              </a:rPr>
              <a:t>).</a:t>
            </a:r>
          </a:p>
          <a:p>
            <a:pPr lvl="3">
              <a:buSzTx/>
              <a:buFont typeface="Arial"/>
              <a:buChar char="–"/>
            </a:pPr>
            <a:r>
              <a:rPr lang="en-US">
                <a:latin typeface="Arial"/>
              </a:rPr>
              <a:t>Where the trustee of the first trust does not have a presently exercisable discretionary power, the Michigan statute requires a written instrument exercising the trustee’s distribution power under the first trust.</a:t>
            </a:r>
            <a:endParaRPr lang="en-US" sz="1800">
              <a:latin typeface="Arial"/>
            </a:endParaRPr>
          </a:p>
          <a:p>
            <a:pPr lvl="3">
              <a:buSzTx/>
              <a:buFont typeface="Arial"/>
              <a:buChar char="–"/>
            </a:pPr>
            <a:r>
              <a:rPr lang="en-US"/>
              <a:t>The Arizona, Missouri, New Hampshire and Wisconsin statutes are all silent.</a:t>
            </a:r>
          </a:p>
          <a:p>
            <a:pPr lvl="2">
              <a:buSzTx/>
              <a:buFont typeface="Arial"/>
              <a:buChar char="•"/>
            </a:pPr>
            <a:r>
              <a:rPr lang="en-US" b="1">
                <a:solidFill>
                  <a:schemeClr val="tx1"/>
                </a:solidFill>
                <a:latin typeface="Arial"/>
              </a:rPr>
              <a:t>Can the second trust be established under the first trust or is a new trust required?</a:t>
            </a:r>
          </a:p>
          <a:p>
            <a:pPr lvl="3">
              <a:buSzTx/>
              <a:buFont typeface="Arial"/>
              <a:buChar char="–"/>
            </a:pPr>
            <a:r>
              <a:rPr lang="en-US" sz="1800">
                <a:latin typeface="Arial"/>
              </a:rPr>
              <a:t>The Alaska, South Dakota and Wisconsin statutes specifically require that a new governing instrument be created.</a:t>
            </a:r>
          </a:p>
          <a:p>
            <a:pPr lvl="3">
              <a:buSzTx/>
              <a:buFont typeface="Arial"/>
              <a:buChar char="–"/>
            </a:pPr>
            <a:r>
              <a:rPr lang="en-US" sz="1800">
                <a:latin typeface="Arial"/>
              </a:rPr>
              <a:t>The Arizona, Delaware, Florida, Indiana, Michigan, Missouri, North Carolina, Ohio, South Carolina and Tennessee statutes all specifically authorize the trustee to establish the second trust under the first trust (or a new governing instrument can be created).</a:t>
            </a:r>
          </a:p>
        </p:txBody>
      </p:sp>
    </p:spTree>
    <p:custDataLst>
      <p:tags r:id="rId1"/>
    </p:custDataLst>
    <p:extLst>
      <p:ext uri="{BB962C8B-B14F-4D97-AF65-F5344CB8AC3E}">
        <p14:creationId xmlns:p14="http://schemas.microsoft.com/office/powerpoint/2010/main" val="1760868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1340816"/>
          </a:xfrm>
        </p:spPr>
        <p:txBody>
          <a:bodyPr>
            <a:noAutofit/>
          </a:bodyPr>
          <a:lstStyle/>
          <a:p>
            <a:pPr defTabSz="914290" eaLnBrk="0" hangingPunct="0">
              <a:tabLst>
                <a:tab pos="2293660" algn="l"/>
              </a:tabLst>
              <a:defRPr/>
            </a:pPr>
            <a:r>
              <a:rPr lang="en-US"/>
              <a:t>MECHANICS OF THE TRUSTEE’S EXERCISE OF THE POWER TO APPOINT IN FURTHER TRUST (Cont’d)</a:t>
            </a:r>
          </a:p>
        </p:txBody>
      </p:sp>
      <p:sp>
        <p:nvSpPr>
          <p:cNvPr id="8" name="Text Placeholder 2"/>
          <p:cNvSpPr>
            <a:spLocks noGrp="1"/>
          </p:cNvSpPr>
          <p:nvPr>
            <p:ph type="body" sz="quarter" idx="12"/>
            <p:custDataLst>
              <p:tags r:id="rId3"/>
            </p:custDataLst>
          </p:nvPr>
        </p:nvSpPr>
        <p:spPr>
          <a:xfrm>
            <a:off x="358775" y="1907627"/>
            <a:ext cx="8424000" cy="4335517"/>
          </a:xfrm>
        </p:spPr>
        <p:txBody>
          <a:bodyPr/>
          <a:lstStyle/>
          <a:p>
            <a:pPr lvl="2">
              <a:buSzTx/>
              <a:buFont typeface="Arial"/>
              <a:buChar char="•"/>
            </a:pPr>
            <a:r>
              <a:rPr lang="en-US" b="1">
                <a:latin typeface="Arial"/>
              </a:rPr>
              <a:t>Is advance notice of the decanting required?</a:t>
            </a:r>
          </a:p>
          <a:p>
            <a:pPr lvl="3">
              <a:buSzTx/>
              <a:buFont typeface="Arial"/>
              <a:buChar char="–"/>
            </a:pPr>
            <a:r>
              <a:rPr lang="en-US"/>
              <a:t>The Florida, Indiana, </a:t>
            </a:r>
            <a:r>
              <a:rPr lang="en-US">
                <a:latin typeface="Arial"/>
              </a:rPr>
              <a:t>Minnesota, </a:t>
            </a:r>
            <a:r>
              <a:rPr lang="en-US"/>
              <a:t>North Carolina, Rhode Island and Virginia </a:t>
            </a:r>
            <a:r>
              <a:rPr lang="en-US" sz="1800">
                <a:latin typeface="Arial"/>
              </a:rPr>
              <a:t>statutes all require 60 days advance notice to the beneficiaries of the first trust.  </a:t>
            </a:r>
          </a:p>
          <a:p>
            <a:pPr lvl="3">
              <a:buSzTx/>
              <a:buFont typeface="Arial"/>
              <a:buChar char="–"/>
            </a:pPr>
            <a:r>
              <a:rPr lang="en-US" sz="1800">
                <a:latin typeface="Arial"/>
              </a:rPr>
              <a:t>The Ohio statute requires 30 days advance notice to all beneficiaries of the first trust.</a:t>
            </a:r>
          </a:p>
          <a:p>
            <a:pPr lvl="3">
              <a:buSzTx/>
              <a:buFont typeface="Arial"/>
              <a:buChar char="–"/>
            </a:pPr>
            <a:r>
              <a:rPr lang="en-US" sz="1800">
                <a:latin typeface="Arial"/>
              </a:rPr>
              <a:t>The South Dakota statute requires 20 days advance notice to all beneficiaries of the first trust.</a:t>
            </a:r>
          </a:p>
          <a:p>
            <a:pPr lvl="3">
              <a:buSzTx/>
              <a:buFont typeface="Arial"/>
              <a:buChar char="–"/>
            </a:pPr>
            <a:r>
              <a:rPr lang="en-US" sz="1800">
                <a:latin typeface="Arial"/>
              </a:rPr>
              <a:t>The Illinois statute requires that 60 days advance notice be given to all legally competent current beneficiaries and presumptive remainder beneficiaries of the first trust (all as determined on the date the notice is sent).  If the trust has a current charitable beneficiary or presumptive remainder beneficiary, notice must also be sent to the Attorney General.</a:t>
            </a:r>
          </a:p>
          <a:p>
            <a:pPr lvl="3">
              <a:buSzTx/>
              <a:buFont typeface="Arial"/>
              <a:buChar char="–"/>
            </a:pPr>
            <a:r>
              <a:rPr lang="en-US" sz="1800">
                <a:latin typeface="Arial"/>
              </a:rPr>
              <a:t>The Kentucky </a:t>
            </a:r>
            <a:r>
              <a:rPr lang="en-US"/>
              <a:t>statute requires 60 days advance notice to current beneficiaries of the first trust and to all beneficiaries in the oldest generation of remainder beneficiaries of the first trust.</a:t>
            </a:r>
          </a:p>
          <a:p>
            <a:pPr lvl="3">
              <a:buSzTx/>
              <a:buFont typeface="Arial"/>
              <a:buChar char="–"/>
            </a:pPr>
            <a:r>
              <a:rPr lang="en-US"/>
              <a:t>The Texas statute requires at least 30 days advanced notice to all current beneficiaries and presumptive remainder beneficiaries of the first trust.</a:t>
            </a:r>
          </a:p>
          <a:p>
            <a:pPr marL="187200" lvl="3" indent="0">
              <a:buSzTx/>
              <a:buNone/>
            </a:pPr>
            <a:endParaRPr lang="en-US"/>
          </a:p>
          <a:p>
            <a:pPr marL="3600" lvl="2" indent="0">
              <a:buSzTx/>
              <a:buNone/>
            </a:pPr>
            <a:endParaRPr lang="en-US" sz="1800">
              <a:latin typeface="Arial"/>
            </a:endParaRPr>
          </a:p>
        </p:txBody>
      </p:sp>
    </p:spTree>
    <p:custDataLst>
      <p:tags r:id="rId1"/>
    </p:custDataLst>
    <p:extLst>
      <p:ext uri="{BB962C8B-B14F-4D97-AF65-F5344CB8AC3E}">
        <p14:creationId xmlns:p14="http://schemas.microsoft.com/office/powerpoint/2010/main" val="2543750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1340816"/>
          </a:xfrm>
        </p:spPr>
        <p:txBody>
          <a:bodyPr>
            <a:noAutofit/>
          </a:bodyPr>
          <a:lstStyle/>
          <a:p>
            <a:pPr defTabSz="914290" eaLnBrk="0" hangingPunct="0">
              <a:tabLst>
                <a:tab pos="2293660" algn="l"/>
              </a:tabLst>
              <a:defRPr/>
            </a:pPr>
            <a:r>
              <a:rPr lang="en-US"/>
              <a:t>MECHANICS OF THE TRUSTEE’S EXERCISE OF THE POWER TO APPOINT IN FURTHER TRUST (Cont’d)</a:t>
            </a:r>
          </a:p>
        </p:txBody>
      </p:sp>
      <p:sp>
        <p:nvSpPr>
          <p:cNvPr id="8" name="Text Placeholder 2"/>
          <p:cNvSpPr>
            <a:spLocks noGrp="1"/>
          </p:cNvSpPr>
          <p:nvPr>
            <p:ph type="body" sz="quarter" idx="12"/>
            <p:custDataLst>
              <p:tags r:id="rId3"/>
            </p:custDataLst>
          </p:nvPr>
        </p:nvSpPr>
        <p:spPr>
          <a:xfrm>
            <a:off x="358775" y="1907627"/>
            <a:ext cx="8424000" cy="4335517"/>
          </a:xfrm>
        </p:spPr>
        <p:txBody>
          <a:bodyPr/>
          <a:lstStyle/>
          <a:p>
            <a:pPr lvl="3">
              <a:buSzTx/>
              <a:buFont typeface="Arial"/>
              <a:buChar char="–"/>
            </a:pPr>
            <a:r>
              <a:rPr lang="en-US">
                <a:latin typeface="Arial"/>
              </a:rPr>
              <a:t>The South Carolina statute requires at least 90 days advanced notice to all qualified beneficiaries of the first trust.</a:t>
            </a:r>
          </a:p>
          <a:p>
            <a:pPr lvl="3">
              <a:buSzTx/>
              <a:buFont typeface="Arial"/>
              <a:buChar char="–"/>
            </a:pPr>
            <a:r>
              <a:rPr lang="en-US"/>
              <a:t>The Missouri statute requires 60 days advance notice to all </a:t>
            </a:r>
            <a:r>
              <a:rPr lang="en-US">
                <a:latin typeface="Arial"/>
              </a:rPr>
              <a:t>permissible distributees and qualified beneficiaries of the </a:t>
            </a:r>
            <a:r>
              <a:rPr lang="en-US" b="1" u="sng">
                <a:latin typeface="Arial"/>
              </a:rPr>
              <a:t>second trust</a:t>
            </a:r>
            <a:r>
              <a:rPr lang="en-US">
                <a:latin typeface="Arial"/>
              </a:rPr>
              <a:t>.</a:t>
            </a:r>
            <a:endParaRPr lang="en-US" sz="1800">
              <a:latin typeface="Arial"/>
            </a:endParaRPr>
          </a:p>
          <a:p>
            <a:pPr lvl="3">
              <a:buSzTx/>
              <a:buFont typeface="Arial"/>
              <a:buChar char="–"/>
            </a:pPr>
            <a:r>
              <a:rPr lang="en-US" sz="1800">
                <a:latin typeface="Arial"/>
              </a:rPr>
              <a:t>In Alaska and New York, notice must be served on the beneficiaries of the first trust (interested persons) and also the trust creator, if living, and all persons with the right to remove or replace the trustee exercising the decanting power.</a:t>
            </a:r>
          </a:p>
          <a:p>
            <a:pPr lvl="3">
              <a:buSzTx/>
              <a:buFont typeface="Arial"/>
              <a:buChar char="–"/>
            </a:pPr>
            <a:r>
              <a:rPr lang="en-US" sz="1800">
                <a:latin typeface="Arial"/>
              </a:rPr>
              <a:t>Michigan requires at least 63 days advance notice to the settlor (if living) and all qualified trust beneficiaries if the trustee does not hav</a:t>
            </a:r>
            <a:r>
              <a:rPr lang="en-US">
                <a:latin typeface="Arial"/>
              </a:rPr>
              <a:t>e a presently exercisable discretionary power</a:t>
            </a:r>
            <a:r>
              <a:rPr lang="en-US" sz="1800">
                <a:latin typeface="Arial"/>
              </a:rPr>
              <a:t>.</a:t>
            </a:r>
          </a:p>
          <a:p>
            <a:pPr lvl="3">
              <a:buSzTx/>
              <a:buFont typeface="Arial"/>
              <a:buChar char="–"/>
            </a:pPr>
            <a:r>
              <a:rPr lang="en-US">
                <a:latin typeface="Arial"/>
              </a:rPr>
              <a:t>Wisconsin requires at least 30 days advance notice to all qualified beneficiaries of the first trust, each trust protector and directing party under the first trust and the settlor of the first trust.</a:t>
            </a:r>
            <a:endParaRPr lang="en-US" sz="1800">
              <a:latin typeface="Arial"/>
            </a:endParaRPr>
          </a:p>
          <a:p>
            <a:pPr lvl="3">
              <a:buSzTx/>
              <a:buFont typeface="Arial"/>
              <a:buChar char="–"/>
            </a:pPr>
            <a:r>
              <a:rPr lang="en-US" sz="1800">
                <a:latin typeface="Arial"/>
              </a:rPr>
              <a:t>New Hampshire, Illinois and Texas require notice to the Director of Charitable Trusts/AG where the first trust has a current or future charitable beneficiary.</a:t>
            </a:r>
          </a:p>
          <a:p>
            <a:pPr lvl="3">
              <a:buSzTx/>
              <a:buFont typeface="Arial"/>
              <a:buChar char="–"/>
            </a:pPr>
            <a:r>
              <a:rPr lang="en-US" sz="1800">
                <a:latin typeface="Arial"/>
              </a:rPr>
              <a:t>The Nevada statute authorizes but does not require notice and the Delaware statute does not require any notice.</a:t>
            </a:r>
          </a:p>
        </p:txBody>
      </p:sp>
    </p:spTree>
    <p:custDataLst>
      <p:tags r:id="rId1"/>
    </p:custDataLst>
    <p:extLst>
      <p:ext uri="{BB962C8B-B14F-4D97-AF65-F5344CB8AC3E}">
        <p14:creationId xmlns:p14="http://schemas.microsoft.com/office/powerpoint/2010/main" val="956800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1340816"/>
          </a:xfrm>
        </p:spPr>
        <p:txBody>
          <a:bodyPr>
            <a:noAutofit/>
          </a:bodyPr>
          <a:lstStyle/>
          <a:p>
            <a:pPr defTabSz="914290" eaLnBrk="0" hangingPunct="0">
              <a:tabLst>
                <a:tab pos="2293660" algn="l"/>
              </a:tabLst>
              <a:defRPr/>
            </a:pPr>
            <a:r>
              <a:rPr lang="en-US"/>
              <a:t>MECHANICS OF THE TRUSTEE’S EXERCISE OF THE POWER TO APPOINT IN FURTHER TRUST (Cont’d)</a:t>
            </a:r>
          </a:p>
        </p:txBody>
      </p:sp>
      <p:sp>
        <p:nvSpPr>
          <p:cNvPr id="8" name="Text Placeholder 2"/>
          <p:cNvSpPr>
            <a:spLocks noGrp="1"/>
          </p:cNvSpPr>
          <p:nvPr>
            <p:ph type="body" sz="quarter" idx="12"/>
            <p:custDataLst>
              <p:tags r:id="rId3"/>
            </p:custDataLst>
          </p:nvPr>
        </p:nvSpPr>
        <p:spPr>
          <a:xfrm>
            <a:off x="358775" y="1907627"/>
            <a:ext cx="8424000" cy="4445876"/>
          </a:xfrm>
        </p:spPr>
        <p:txBody>
          <a:bodyPr/>
          <a:lstStyle/>
          <a:p>
            <a:pPr lvl="2">
              <a:buSzTx/>
              <a:buFont typeface="Arial"/>
              <a:buChar char="•"/>
            </a:pPr>
            <a:r>
              <a:rPr lang="en-US" sz="1800" b="1">
                <a:latin typeface="Arial"/>
              </a:rPr>
              <a:t>What constitutes notice?</a:t>
            </a:r>
            <a:r>
              <a:rPr lang="en-US" sz="1800">
                <a:latin typeface="Arial"/>
              </a:rPr>
              <a:t>  In Alaska, Minnesota, New York and Wisconsin, notice requires serving a copy of the decanting instrument plus both trust instruments.  In Florida, Indiana, Kentucky, Michigan, North Carolina and Rhode Island, serving a copy of the proposed instrument exercising the decanting power is sufficient</a:t>
            </a:r>
            <a:r>
              <a:rPr lang="en-US" sz="1800"/>
              <a:t>.  In South Dakota, serving a copy of the decanting instrument and the second trust constitutes notice. In Texas, the trustee must serve a written notice regarding the terms of the proposal decanting and copies of the first and second trusts.</a:t>
            </a:r>
          </a:p>
          <a:p>
            <a:pPr lvl="2">
              <a:buSzTx/>
              <a:buFont typeface="Arial"/>
              <a:buChar char="•"/>
            </a:pPr>
            <a:r>
              <a:rPr lang="en-US" sz="2000" b="1">
                <a:latin typeface="Arial"/>
              </a:rPr>
              <a:t>Can beneficiaries waive notice?</a:t>
            </a:r>
          </a:p>
          <a:p>
            <a:pPr lvl="3">
              <a:buSzTx/>
              <a:buFont typeface="Arial"/>
              <a:buChar char="–"/>
            </a:pPr>
            <a:r>
              <a:rPr lang="en-US" sz="1700">
                <a:latin typeface="Arial"/>
              </a:rPr>
              <a:t>The Florida, Indiana, Kentucky, Michigan, Minnesota,</a:t>
            </a:r>
            <a:r>
              <a:rPr lang="en-US" sz="1600">
                <a:latin typeface="Arial"/>
              </a:rPr>
              <a:t> </a:t>
            </a:r>
            <a:r>
              <a:rPr lang="en-US" sz="1700">
                <a:latin typeface="Arial"/>
              </a:rPr>
              <a:t>Nevada, North Carolina, Ohio, Rhode Island, South Carolina, South Dakota and Wisconsin statutes all allow a beneficiary to specifically waive the notice period, in which case the decanting will be effective prior to the expiration of the notice period. Alaska and New York allow the beneficiaries to accelerate the effective date of the decanting, which is 30 days from the date that the serving of notice is complete.  In Illinois, the decanting will be effective 60 days after notice is sent.</a:t>
            </a:r>
          </a:p>
          <a:p>
            <a:pPr lvl="3">
              <a:buSzTx/>
              <a:buFont typeface="Arial"/>
              <a:buChar char="–"/>
            </a:pPr>
            <a:r>
              <a:rPr lang="en-US" sz="1700"/>
              <a:t>The Missouri, Texas and Virginia statutes allow trust beneficiaries to waive notice itself.</a:t>
            </a:r>
          </a:p>
          <a:p>
            <a:pPr lvl="2">
              <a:buSzTx/>
              <a:buFont typeface="Arial"/>
              <a:buChar char="•"/>
            </a:pPr>
            <a:endParaRPr lang="en-US" sz="2200">
              <a:latin typeface="Arial"/>
            </a:endParaRPr>
          </a:p>
        </p:txBody>
      </p:sp>
    </p:spTree>
    <p:custDataLst>
      <p:tags r:id="rId1"/>
    </p:custDataLst>
    <p:extLst>
      <p:ext uri="{BB962C8B-B14F-4D97-AF65-F5344CB8AC3E}">
        <p14:creationId xmlns:p14="http://schemas.microsoft.com/office/powerpoint/2010/main" val="39786244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41525"/>
            <a:ext cx="8424000" cy="1340816"/>
          </a:xfrm>
        </p:spPr>
        <p:txBody>
          <a:bodyPr>
            <a:noAutofit/>
          </a:bodyPr>
          <a:lstStyle/>
          <a:p>
            <a:pPr defTabSz="914290" eaLnBrk="0" hangingPunct="0">
              <a:tabLst>
                <a:tab pos="2293660" algn="l"/>
              </a:tabLst>
              <a:defRPr/>
            </a:pPr>
            <a:r>
              <a:rPr lang="en-US"/>
              <a:t>MECHANICS OF THE TRUSTEE’S EXERCISE OF THE POWER TO APPOINT IN FURTHER TRUST (Cont’d)</a:t>
            </a:r>
          </a:p>
        </p:txBody>
      </p:sp>
      <p:sp>
        <p:nvSpPr>
          <p:cNvPr id="8" name="Text Placeholder 2"/>
          <p:cNvSpPr>
            <a:spLocks noGrp="1"/>
          </p:cNvSpPr>
          <p:nvPr>
            <p:ph type="body" sz="quarter" idx="12"/>
            <p:custDataLst>
              <p:tags r:id="rId3"/>
            </p:custDataLst>
          </p:nvPr>
        </p:nvSpPr>
        <p:spPr>
          <a:xfrm>
            <a:off x="358775" y="1780627"/>
            <a:ext cx="8424000" cy="4445876"/>
          </a:xfrm>
        </p:spPr>
        <p:txBody>
          <a:bodyPr/>
          <a:lstStyle/>
          <a:p>
            <a:pPr lvl="2">
              <a:buSzTx/>
              <a:buFont typeface="Arial"/>
              <a:buChar char="•"/>
            </a:pPr>
            <a:r>
              <a:rPr lang="en-US" b="1">
                <a:latin typeface="Arial"/>
              </a:rPr>
              <a:t>Is beneficiary consent required?</a:t>
            </a:r>
          </a:p>
          <a:p>
            <a:pPr lvl="3">
              <a:buSzTx/>
              <a:buFont typeface="Arial"/>
              <a:buChar char="–"/>
            </a:pPr>
            <a:r>
              <a:rPr lang="en-US">
                <a:latin typeface="Arial"/>
              </a:rPr>
              <a:t>Beneficiary consent generally is not required in any state and there are both gift and GST tax reasons for this.  The exceptions are (i) Nevada where property specifically allocated to a beneficiary of the first trust will no longer be allocated for the beneficiary under either the first or the second trust and (ii) Michigan and Ohio, where consent of the beneficiaries of the second trust or court approval is required when the second trust increases or changes the method for computing compensation of the trustee, and also in Michigan where the trustee is to receive a fee for the decanting.  </a:t>
            </a:r>
          </a:p>
          <a:p>
            <a:pPr lvl="3">
              <a:buSzTx/>
              <a:buFont typeface="Arial"/>
              <a:buChar char="–"/>
            </a:pPr>
            <a:r>
              <a:rPr lang="en-US">
                <a:latin typeface="Arial"/>
              </a:rPr>
              <a:t>Note that in Michigan, the consent requirements apply only where the decanting trustee does not have a presently exercisable discretionary power to make distributions.</a:t>
            </a:r>
          </a:p>
          <a:p>
            <a:pPr lvl="3">
              <a:buSzTx/>
              <a:buFont typeface="Arial"/>
              <a:buChar char="–"/>
            </a:pPr>
            <a:r>
              <a:rPr lang="en-US" sz="1800">
                <a:latin typeface="Arial"/>
              </a:rPr>
              <a:t>Also, some statutes, such as Alaska, Florida, Indiana, North Carolina, Nevada, New York, Ohio, Rhode Island, Texas, Virginia and Wisconsin make it clear that a trustee’s giving notice and/or a beneficiary’s waiver of the notice period do not limit a beneficiary’s right to object.</a:t>
            </a:r>
          </a:p>
          <a:p>
            <a:pPr lvl="3">
              <a:buSzTx/>
              <a:buFont typeface="Arial"/>
              <a:buChar char="–"/>
            </a:pPr>
            <a:r>
              <a:rPr lang="en-US">
                <a:latin typeface="Arial"/>
              </a:rPr>
              <a:t>The South Carolina statute makes it clear that a trust instrument can waive the notice provision for a decanting effected thereunder.</a:t>
            </a:r>
            <a:endParaRPr lang="en-US" sz="1800">
              <a:latin typeface="Arial"/>
            </a:endParaRPr>
          </a:p>
        </p:txBody>
      </p:sp>
    </p:spTree>
    <p:custDataLst>
      <p:tags r:id="rId1"/>
    </p:custDataLst>
    <p:extLst>
      <p:ext uri="{BB962C8B-B14F-4D97-AF65-F5344CB8AC3E}">
        <p14:creationId xmlns:p14="http://schemas.microsoft.com/office/powerpoint/2010/main" val="3578999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custDataLst>
              <p:tags r:id="rId2"/>
            </p:custDataLst>
          </p:nvPr>
        </p:nvSpPr>
        <p:spPr>
          <a:xfrm>
            <a:off x="358775" y="431800"/>
            <a:ext cx="8424000" cy="1282700"/>
          </a:xfrm>
        </p:spPr>
        <p:txBody>
          <a:bodyPr/>
          <a:lstStyle/>
          <a:p>
            <a:r>
              <a:rPr lang="en-US"/>
              <a:t>MECHANICS OF THE TRUSTEE’S EXERCISE OF THE POWER TO APPOINT IN FURTHER TRUST (Cont’d)</a:t>
            </a:r>
          </a:p>
        </p:txBody>
      </p:sp>
      <p:sp>
        <p:nvSpPr>
          <p:cNvPr id="8" name="Text Placeholder 7"/>
          <p:cNvSpPr>
            <a:spLocks noGrp="1"/>
          </p:cNvSpPr>
          <p:nvPr>
            <p:ph type="body" sz="quarter" idx="12"/>
            <p:custDataLst>
              <p:tags r:id="rId3"/>
            </p:custDataLst>
          </p:nvPr>
        </p:nvSpPr>
        <p:spPr>
          <a:xfrm>
            <a:off x="358775" y="2019301"/>
            <a:ext cx="8424000" cy="4074224"/>
          </a:xfrm>
        </p:spPr>
        <p:txBody>
          <a:bodyPr/>
          <a:lstStyle/>
          <a:p>
            <a:pPr lvl="2">
              <a:buSzTx/>
              <a:buFont typeface="Arial"/>
              <a:buChar char="•"/>
            </a:pPr>
            <a:r>
              <a:rPr lang="en-US" b="1">
                <a:latin typeface="Arial"/>
              </a:rPr>
              <a:t>Is court approval required or are there court filing requirements?</a:t>
            </a:r>
          </a:p>
          <a:p>
            <a:pPr lvl="3">
              <a:buSzTx/>
              <a:buFont typeface="Arial"/>
              <a:buChar char="–"/>
            </a:pPr>
            <a:r>
              <a:rPr lang="en-US">
                <a:latin typeface="Arial"/>
              </a:rPr>
              <a:t>Only Ohio requires court approval and only in cases where the first trust is a testamentary trust created by an Ohio domiciliary.</a:t>
            </a:r>
          </a:p>
          <a:p>
            <a:pPr lvl="3">
              <a:buSzTx/>
              <a:buFont typeface="Arial"/>
              <a:buChar char="–"/>
            </a:pPr>
            <a:r>
              <a:rPr lang="en-US">
                <a:latin typeface="Arial"/>
              </a:rPr>
              <a:t>New York has a court filing requirement for testamentary trusts and inter vivos trusts that were the subject of prior court proceeding (but court approval is </a:t>
            </a:r>
            <a:r>
              <a:rPr lang="en-US" u="sng">
                <a:latin typeface="Arial"/>
              </a:rPr>
              <a:t>not</a:t>
            </a:r>
            <a:r>
              <a:rPr lang="en-US">
                <a:latin typeface="Arial"/>
              </a:rPr>
              <a:t> required).	</a:t>
            </a:r>
          </a:p>
          <a:p>
            <a:pPr lvl="3">
              <a:buSzTx/>
              <a:buFont typeface="Arial"/>
              <a:buChar char="–"/>
            </a:pPr>
            <a:r>
              <a:rPr lang="en-US">
                <a:latin typeface="Arial"/>
              </a:rPr>
              <a:t>Some statutes, such as those in Alaska, Arizona, Illinois, Kentucky, Minnesota, Nevada, New York, North Carolina, Texas and Wisconsin, make it clear that the trustee can petition for court approval. </a:t>
            </a:r>
          </a:p>
          <a:p>
            <a:pPr lvl="3">
              <a:buSzTx/>
              <a:buFont typeface="Arial"/>
              <a:buChar char="–"/>
            </a:pPr>
            <a:r>
              <a:rPr lang="en-US">
                <a:latin typeface="Arial"/>
              </a:rPr>
              <a:t>The Alaska, Michigan and Minnesota statutes specifically provide that the trustee can act without court approval and without the consent of the settlor or any person interested in the first trust.</a:t>
            </a:r>
          </a:p>
          <a:p>
            <a:pPr>
              <a:buClr>
                <a:schemeClr val="accent3"/>
              </a:buClr>
            </a:pPr>
            <a:endParaRPr lang="en-US"/>
          </a:p>
        </p:txBody>
      </p:sp>
    </p:spTree>
    <p:custDataLst>
      <p:tags r:id="rId1"/>
    </p:custDataLst>
    <p:extLst>
      <p:ext uri="{BB962C8B-B14F-4D97-AF65-F5344CB8AC3E}">
        <p14:creationId xmlns:p14="http://schemas.microsoft.com/office/powerpoint/2010/main" val="2361185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ADDITIONAL STATUTORY PROVISIONS</a:t>
            </a:r>
          </a:p>
        </p:txBody>
      </p:sp>
      <p:sp>
        <p:nvSpPr>
          <p:cNvPr id="8" name="Text Placeholder 2"/>
          <p:cNvSpPr>
            <a:spLocks noGrp="1"/>
          </p:cNvSpPr>
          <p:nvPr>
            <p:ph type="body" sz="quarter" idx="12"/>
            <p:custDataLst>
              <p:tags r:id="rId3"/>
            </p:custDataLst>
          </p:nvPr>
        </p:nvSpPr>
        <p:spPr/>
        <p:txBody>
          <a:bodyPr/>
          <a:lstStyle/>
          <a:p>
            <a:pPr lvl="2">
              <a:buSzTx/>
              <a:buFont typeface="Arial"/>
              <a:buChar char="•"/>
            </a:pPr>
            <a:r>
              <a:rPr lang="en-US" sz="1800">
                <a:solidFill>
                  <a:schemeClr val="tx1"/>
                </a:solidFill>
                <a:latin typeface="Arial"/>
              </a:rPr>
              <a:t>In Delaware, Nevada and Ohio, the second trust can provide that it will be administered on terms substantially identical to the terms of the first trust after the passage of time or the occurrence of an event specified in the second trust.   This also applies in Michigan where the trustee of the first trust has a presently exercisable discretionary power.</a:t>
            </a:r>
          </a:p>
          <a:p>
            <a:pPr lvl="2">
              <a:buSzTx/>
              <a:buFont typeface="Arial"/>
              <a:buChar char="•"/>
            </a:pPr>
            <a:r>
              <a:rPr lang="en-US" sz="1800">
                <a:solidFill>
                  <a:schemeClr val="tx1"/>
                </a:solidFill>
                <a:latin typeface="Arial"/>
              </a:rPr>
              <a:t>Alaska, New York, Illinois, </a:t>
            </a:r>
            <a:r>
              <a:rPr lang="en-US" sz="1800">
                <a:latin typeface="Arial"/>
              </a:rPr>
              <a:t>Minnesota</a:t>
            </a:r>
            <a:r>
              <a:rPr lang="en-US" sz="1800">
                <a:solidFill>
                  <a:schemeClr val="tx1"/>
                </a:solidFill>
                <a:latin typeface="Arial"/>
              </a:rPr>
              <a:t> and Wisconsin specifically permit the term of the first trust to be extended in the second trust.</a:t>
            </a:r>
            <a:r>
              <a:rPr lang="en-US" sz="1800">
                <a:latin typeface="Arial"/>
              </a:rPr>
              <a:t>  This is </a:t>
            </a:r>
            <a:r>
              <a:rPr lang="en-US" sz="1800">
                <a:solidFill>
                  <a:schemeClr val="tx1"/>
                </a:solidFill>
                <a:latin typeface="Arial"/>
              </a:rPr>
              <a:t>implied under the Michigan and Ohio statutes.</a:t>
            </a:r>
          </a:p>
          <a:p>
            <a:pPr lvl="2">
              <a:buSzTx/>
              <a:buFont typeface="Arial"/>
              <a:buChar char="•"/>
            </a:pPr>
            <a:r>
              <a:rPr lang="en-US" sz="1800">
                <a:solidFill>
                  <a:schemeClr val="tx1"/>
                </a:solidFill>
                <a:latin typeface="Arial"/>
              </a:rPr>
              <a:t>In Alaska, Illinois, </a:t>
            </a:r>
            <a:r>
              <a:rPr lang="en-US" sz="1800">
                <a:latin typeface="Arial"/>
              </a:rPr>
              <a:t>Minnesota, </a:t>
            </a:r>
            <a:r>
              <a:rPr lang="en-US" sz="1800">
                <a:solidFill>
                  <a:schemeClr val="tx1"/>
                </a:solidFill>
                <a:latin typeface="Arial"/>
              </a:rPr>
              <a:t>New York, Ohio and Texas, the decanting cannot change the commissions of the trustee under the second trust and the Illinois, </a:t>
            </a:r>
            <a:r>
              <a:rPr lang="en-US" sz="1800">
                <a:latin typeface="Arial"/>
              </a:rPr>
              <a:t>Minnesota, </a:t>
            </a:r>
            <a:r>
              <a:rPr lang="en-US" sz="1800">
                <a:solidFill>
                  <a:schemeClr val="tx1"/>
                </a:solidFill>
                <a:latin typeface="Arial"/>
              </a:rPr>
              <a:t>New York and Ohio </a:t>
            </a:r>
            <a:r>
              <a:rPr lang="en-US" sz="1800">
                <a:latin typeface="Arial"/>
              </a:rPr>
              <a:t>statutes also </a:t>
            </a:r>
            <a:r>
              <a:rPr lang="en-US" sz="1800">
                <a:solidFill>
                  <a:schemeClr val="tx1"/>
                </a:solidFill>
                <a:latin typeface="Arial"/>
              </a:rPr>
              <a:t>prohibit a trustee from decanting a trust in order to reduce the trustee’s standard of care or to exonerate or indemnify the trustee from liability under the second trust.  The Texas statute prohibits a trustee from decanting in order to </a:t>
            </a:r>
            <a:r>
              <a:rPr lang="en-US" sz="1800"/>
              <a:t>decrease or indemnify against a trustee's liability or exonerate a trustee from liability for failure to exercise reasonable care, diligence, and prudence.</a:t>
            </a:r>
          </a:p>
          <a:p>
            <a:pPr lvl="2">
              <a:buSzTx/>
              <a:buFont typeface="Arial"/>
              <a:buChar char="•"/>
            </a:pPr>
            <a:r>
              <a:rPr lang="en-US" sz="1800">
                <a:latin typeface="Arial"/>
              </a:rPr>
              <a:t>The Michigan statute permits the decanting to change the method or the rate of the trustee’s compensation, but the beneficiaries must receive notice of such change if the decanting trustee has a presently exercisable power to make distributions. If the first trust includes a discretionary trust provision, then the beneficiaries must consent to a change in the trustee’s compensation.  The same rules hold true for provisions indemnifying the trustee.</a:t>
            </a:r>
            <a:endParaRPr lang="en-US" sz="1800">
              <a:solidFill>
                <a:schemeClr val="tx1"/>
              </a:solidFill>
              <a:latin typeface="Arial"/>
            </a:endParaRPr>
          </a:p>
        </p:txBody>
      </p:sp>
    </p:spTree>
    <p:custDataLst>
      <p:tags r:id="rId1"/>
    </p:custDataLst>
    <p:extLst>
      <p:ext uri="{BB962C8B-B14F-4D97-AF65-F5344CB8AC3E}">
        <p14:creationId xmlns:p14="http://schemas.microsoft.com/office/powerpoint/2010/main" val="1435445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ADDITIONAL STATUTORY PROVISIONS (Cont’d)</a:t>
            </a:r>
          </a:p>
        </p:txBody>
      </p:sp>
      <p:sp>
        <p:nvSpPr>
          <p:cNvPr id="8" name="Text Placeholder 2"/>
          <p:cNvSpPr>
            <a:spLocks noGrp="1"/>
          </p:cNvSpPr>
          <p:nvPr>
            <p:ph type="body" sz="quarter" idx="12"/>
            <p:custDataLst>
              <p:tags r:id="rId3"/>
            </p:custDataLst>
          </p:nvPr>
        </p:nvSpPr>
        <p:spPr>
          <a:xfrm>
            <a:off x="358775" y="1266826"/>
            <a:ext cx="8424000" cy="4817174"/>
          </a:xfrm>
        </p:spPr>
        <p:txBody>
          <a:bodyPr/>
          <a:lstStyle/>
          <a:p>
            <a:pPr lvl="2">
              <a:buSzTx/>
              <a:buFont typeface="Arial"/>
              <a:buChar char="•"/>
            </a:pPr>
            <a:r>
              <a:rPr lang="en-US" sz="2000">
                <a:latin typeface="Arial"/>
              </a:rPr>
              <a:t>Virtually all of the statutes provide that spendthrift clauses and provisions prohibiting amendment or revocation of the first trust do not bar a decanting (</a:t>
            </a:r>
            <a:r>
              <a:rPr lang="en-US" sz="2000" u="sng">
                <a:latin typeface="Arial"/>
              </a:rPr>
              <a:t>See</a:t>
            </a:r>
            <a:r>
              <a:rPr lang="en-US" sz="2000">
                <a:latin typeface="Arial"/>
              </a:rPr>
              <a:t> Alaska, Florida, Indiana, Illinois, Kentucky, Michigan, Minnesota, Missouri, Nevada, New Hampshire, New York, North Carolina, Ohio, Rhode Island, South Carolina, South Dakota, Texas, Virginia and Wisconsin).</a:t>
            </a:r>
          </a:p>
          <a:p>
            <a:pPr lvl="2">
              <a:buSzTx/>
              <a:buFont typeface="Arial"/>
              <a:buChar char="•"/>
            </a:pPr>
            <a:r>
              <a:rPr lang="en-US" sz="2000">
                <a:solidFill>
                  <a:schemeClr val="tx1"/>
                </a:solidFill>
                <a:latin typeface="Arial"/>
              </a:rPr>
              <a:t>The more modern statutes also provide that a trustee does not have a duty to decant and many provide that the trustee’s failure to decant does not give rise to an inference of impropriety (</a:t>
            </a:r>
            <a:r>
              <a:rPr lang="en-US" sz="2000" u="sng">
                <a:solidFill>
                  <a:schemeClr val="tx1"/>
                </a:solidFill>
                <a:latin typeface="Arial"/>
              </a:rPr>
              <a:t>See</a:t>
            </a:r>
            <a:r>
              <a:rPr lang="en-US" sz="2000">
                <a:solidFill>
                  <a:schemeClr val="tx1"/>
                </a:solidFill>
                <a:latin typeface="Arial"/>
              </a:rPr>
              <a:t> Alaska, Delaware, Florida, Indiana, Illinois, Kentucky, Michigan, </a:t>
            </a:r>
            <a:r>
              <a:rPr lang="en-US" sz="2000">
                <a:latin typeface="Arial"/>
              </a:rPr>
              <a:t>Minnesota, </a:t>
            </a:r>
            <a:r>
              <a:rPr lang="en-US" sz="2000">
                <a:solidFill>
                  <a:schemeClr val="tx1"/>
                </a:solidFill>
                <a:latin typeface="Arial"/>
              </a:rPr>
              <a:t>Missouri, Nevada, New Hampshire, New York, North Carolina, Ohio, Rhode Island, South Carolina, Texas, Virginia and Wisconsin).</a:t>
            </a:r>
          </a:p>
          <a:p>
            <a:pPr lvl="2">
              <a:buSzTx/>
              <a:buFont typeface="Arial"/>
              <a:buChar char="•"/>
            </a:pPr>
            <a:r>
              <a:rPr lang="en-US" sz="2000">
                <a:solidFill>
                  <a:schemeClr val="tx1"/>
                </a:solidFill>
                <a:latin typeface="Arial"/>
              </a:rPr>
              <a:t>Many statutes also provide that the statute does not abridge other rights of the trustee to appoint trust assets, whether under the trust instrument itself, or under state law or common law (</a:t>
            </a:r>
            <a:r>
              <a:rPr lang="en-US" sz="2000" u="sng">
                <a:solidFill>
                  <a:schemeClr val="tx1"/>
                </a:solidFill>
                <a:latin typeface="Arial"/>
              </a:rPr>
              <a:t>See</a:t>
            </a:r>
            <a:r>
              <a:rPr lang="en-US" sz="2000">
                <a:solidFill>
                  <a:schemeClr val="tx1"/>
                </a:solidFill>
                <a:latin typeface="Arial"/>
              </a:rPr>
              <a:t> </a:t>
            </a:r>
            <a:r>
              <a:rPr lang="en-US" sz="2000">
                <a:latin typeface="Arial"/>
              </a:rPr>
              <a:t>Alaska, </a:t>
            </a:r>
            <a:r>
              <a:rPr lang="en-US" sz="2000">
                <a:solidFill>
                  <a:schemeClr val="tx1"/>
                </a:solidFill>
                <a:latin typeface="Arial"/>
              </a:rPr>
              <a:t>Delaware, Florida, Illinois, Indiana, Kentucky, Michigan, Nevada, New York, North Carolina, Ohio, Rhode Island, South Carolina, Texas and Virginia).</a:t>
            </a:r>
          </a:p>
        </p:txBody>
      </p:sp>
    </p:spTree>
    <p:custDataLst>
      <p:tags r:id="rId1"/>
    </p:custDataLst>
    <p:extLst>
      <p:ext uri="{BB962C8B-B14F-4D97-AF65-F5344CB8AC3E}">
        <p14:creationId xmlns:p14="http://schemas.microsoft.com/office/powerpoint/2010/main" val="246114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ADDITIONAL STATUTORY PROVISIONS (Cont’d)</a:t>
            </a:r>
          </a:p>
        </p:txBody>
      </p:sp>
      <p:sp>
        <p:nvSpPr>
          <p:cNvPr id="8" name="Text Placeholder 2"/>
          <p:cNvSpPr>
            <a:spLocks noGrp="1"/>
          </p:cNvSpPr>
          <p:nvPr>
            <p:ph type="body" sz="quarter" idx="12"/>
            <p:custDataLst>
              <p:tags r:id="rId3"/>
            </p:custDataLst>
          </p:nvPr>
        </p:nvSpPr>
        <p:spPr/>
        <p:txBody>
          <a:bodyPr/>
          <a:lstStyle/>
          <a:p>
            <a:pPr lvl="2">
              <a:buSzTx/>
              <a:buFont typeface="Arial"/>
              <a:buChar char="•"/>
            </a:pPr>
            <a:r>
              <a:rPr lang="en-US" sz="1800">
                <a:solidFill>
                  <a:schemeClr val="tx1"/>
                </a:solidFill>
                <a:latin typeface="Arial"/>
              </a:rPr>
              <a:t>Some statutes, such as Delaware, Missouri, New Hampshire, New York, Ohio, South Dakota and Virginia, contain statements that a decanting is subject to all of the trustee’s fiduciary duties and standards as they would apply in making a discretionary outright distribution and some statutes set forth guidelines that the trustee must consider before exercising a decanting power (such as the purposes of the trust as intended by the grantor, whether the decanting is in the best interests of all trust beneficiaries, whether the distribution is being made in good faith and the potential tax consequences of the decanting).</a:t>
            </a:r>
          </a:p>
          <a:p>
            <a:pPr lvl="2">
              <a:buSzTx/>
              <a:buFont typeface="Arial"/>
              <a:buChar char="•"/>
            </a:pPr>
            <a:r>
              <a:rPr lang="en-US" sz="1800">
                <a:latin typeface="Arial"/>
              </a:rPr>
              <a:t>Under the Minnesota statute, the trustee has a fiduciary duty to exercise the power in the best interests of one or more proper objects of the exercise of the power and as a prudent person would exercise the power under the prevailing circumstances.</a:t>
            </a:r>
          </a:p>
          <a:p>
            <a:pPr lvl="2">
              <a:buSzTx/>
              <a:buFont typeface="Arial"/>
              <a:buChar char="•"/>
            </a:pPr>
            <a:r>
              <a:rPr lang="en-US" sz="1800">
                <a:latin typeface="Arial"/>
              </a:rPr>
              <a:t>Under the Texas statute, the trustee must exercise a decanting power in good faith, in accordance with the terms and purposes of the trust and in the interests of the beneficiaries.</a:t>
            </a:r>
          </a:p>
          <a:p>
            <a:pPr lvl="2">
              <a:buSzTx/>
              <a:buFont typeface="Arial"/>
              <a:buChar char="•"/>
            </a:pPr>
            <a:r>
              <a:rPr lang="en-US" sz="1800">
                <a:solidFill>
                  <a:schemeClr val="tx1"/>
                </a:solidFill>
                <a:latin typeface="Arial"/>
              </a:rPr>
              <a:t>The Wisconsin statute also imposes a good faith requirement if there is any loss related to the appointment.</a:t>
            </a:r>
          </a:p>
          <a:p>
            <a:pPr lvl="2">
              <a:buSzTx/>
              <a:buFont typeface="Arial"/>
              <a:buChar char="•"/>
            </a:pPr>
            <a:r>
              <a:rPr lang="en-US" sz="1800">
                <a:latin typeface="Arial"/>
              </a:rPr>
              <a:t>All of the statutes apply to both testamentary and irrevocable inter vivos trusts that are governed by the laws of that state and many statutes also make it clear that the statute applies to a trust whose jurisdiction has been transferred to that state.</a:t>
            </a:r>
          </a:p>
        </p:txBody>
      </p:sp>
    </p:spTree>
    <p:custDataLst>
      <p:tags r:id="rId1"/>
    </p:custDataLst>
    <p:extLst>
      <p:ext uri="{BB962C8B-B14F-4D97-AF65-F5344CB8AC3E}">
        <p14:creationId xmlns:p14="http://schemas.microsoft.com/office/powerpoint/2010/main" val="3545413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p:txBody>
          <a:bodyPr/>
          <a:lstStyle/>
          <a:p>
            <a:r>
              <a:rPr lang="en-US">
                <a:solidFill>
                  <a:schemeClr val="accent3"/>
                </a:solidFill>
              </a:rPr>
              <a:t>CURRENT STATUTES</a:t>
            </a:r>
          </a:p>
        </p:txBody>
      </p:sp>
      <p:sp>
        <p:nvSpPr>
          <p:cNvPr id="11" name="Text Placeholder 6"/>
          <p:cNvSpPr>
            <a:spLocks noGrp="1"/>
          </p:cNvSpPr>
          <p:nvPr>
            <p:ph type="body" sz="quarter" idx="12"/>
            <p:custDataLst>
              <p:tags r:id="rId3"/>
            </p:custDataLst>
          </p:nvPr>
        </p:nvSpPr>
        <p:spPr>
          <a:xfrm>
            <a:off x="358775" y="1098000"/>
            <a:ext cx="4127500" cy="5163100"/>
          </a:xfrm>
        </p:spPr>
        <p:txBody>
          <a:bodyPr/>
          <a:lstStyle/>
          <a:p>
            <a:r>
              <a:rPr lang="en-US">
                <a:solidFill>
                  <a:schemeClr val="accent3"/>
                </a:solidFill>
                <a:latin typeface="Arial"/>
              </a:rPr>
              <a:t>States with Existing Decanting Statutes:</a:t>
            </a:r>
          </a:p>
          <a:p>
            <a:pPr lvl="3">
              <a:buClr>
                <a:schemeClr val="accent3"/>
              </a:buClr>
              <a:buSzTx/>
              <a:buFont typeface="Arial"/>
              <a:buChar char="–"/>
            </a:pPr>
            <a:r>
              <a:rPr lang="en-US" sz="1800">
                <a:latin typeface="Arial"/>
              </a:rPr>
              <a:t>New York (1992, amended August 2011 and subsequently)</a:t>
            </a:r>
          </a:p>
          <a:p>
            <a:pPr lvl="3">
              <a:buClr>
                <a:schemeClr val="accent3"/>
              </a:buClr>
              <a:buSzTx/>
              <a:buFont typeface="Arial"/>
              <a:buChar char="–"/>
            </a:pPr>
            <a:r>
              <a:rPr lang="en-US" sz="1800">
                <a:latin typeface="Arial"/>
              </a:rPr>
              <a:t>Alaska (1998, reenacted 9/19/13)</a:t>
            </a:r>
          </a:p>
          <a:p>
            <a:pPr lvl="3">
              <a:buClr>
                <a:schemeClr val="accent3"/>
              </a:buClr>
              <a:buSzTx/>
              <a:buFont typeface="Arial"/>
              <a:buChar char="–"/>
            </a:pPr>
            <a:r>
              <a:rPr lang="en-US"/>
              <a:t>Delaware (2003) (as amended))</a:t>
            </a:r>
          </a:p>
          <a:p>
            <a:pPr lvl="3">
              <a:buClr>
                <a:schemeClr val="accent3"/>
              </a:buClr>
              <a:buSzTx/>
              <a:buFont typeface="Arial"/>
              <a:buChar char="–"/>
            </a:pPr>
            <a:r>
              <a:rPr lang="en-US"/>
              <a:t>Tennessee (2004) (as amended)</a:t>
            </a:r>
          </a:p>
          <a:p>
            <a:pPr lvl="3">
              <a:buClr>
                <a:schemeClr val="accent3"/>
              </a:buClr>
              <a:buSzTx/>
              <a:buFont typeface="Arial"/>
              <a:buChar char="–"/>
            </a:pPr>
            <a:r>
              <a:rPr lang="en-US"/>
              <a:t>Florida (2007)</a:t>
            </a:r>
          </a:p>
          <a:p>
            <a:pPr lvl="3">
              <a:buClr>
                <a:schemeClr val="accent3"/>
              </a:buClr>
              <a:buSzTx/>
              <a:buFont typeface="Arial"/>
              <a:buChar char="–"/>
            </a:pPr>
            <a:r>
              <a:rPr lang="en-US"/>
              <a:t>South Dakota (2007) (as amended)</a:t>
            </a:r>
          </a:p>
          <a:p>
            <a:pPr lvl="3">
              <a:buClr>
                <a:schemeClr val="accent3"/>
              </a:buClr>
              <a:buSzTx/>
              <a:buFont typeface="Arial"/>
              <a:buChar char="–"/>
            </a:pPr>
            <a:r>
              <a:rPr lang="en-US"/>
              <a:t>New Hampshire (2008)</a:t>
            </a:r>
          </a:p>
          <a:p>
            <a:pPr lvl="3">
              <a:buClr>
                <a:schemeClr val="accent3"/>
              </a:buClr>
              <a:buSzTx/>
              <a:buFont typeface="Arial"/>
              <a:buChar char="–"/>
            </a:pPr>
            <a:r>
              <a:rPr lang="en-US"/>
              <a:t>Nevada (2009) (as amended)</a:t>
            </a:r>
          </a:p>
          <a:p>
            <a:pPr lvl="3">
              <a:buClr>
                <a:schemeClr val="accent3"/>
              </a:buClr>
              <a:buSzTx/>
              <a:buFont typeface="Arial"/>
              <a:buChar char="–"/>
            </a:pPr>
            <a:r>
              <a:rPr lang="en-US"/>
              <a:t>Arizona (2009) (as amended)</a:t>
            </a:r>
          </a:p>
          <a:p>
            <a:pPr lvl="3">
              <a:buSzTx/>
              <a:buFont typeface="Arial"/>
              <a:buChar char="–"/>
            </a:pPr>
            <a:r>
              <a:rPr lang="en-US"/>
              <a:t>North Carolina (2009) (as amended)</a:t>
            </a:r>
          </a:p>
          <a:p>
            <a:pPr lvl="3">
              <a:buSzTx/>
              <a:buFont typeface="Arial"/>
              <a:buChar char="–"/>
            </a:pPr>
            <a:r>
              <a:rPr lang="en-US"/>
              <a:t>Indiana (2010)</a:t>
            </a:r>
          </a:p>
          <a:p>
            <a:pPr lvl="3">
              <a:buClr>
                <a:schemeClr val="accent3"/>
              </a:buClr>
              <a:buSzTx/>
              <a:buFont typeface="Arial"/>
              <a:buChar char="–"/>
            </a:pPr>
            <a:endParaRPr lang="en-US"/>
          </a:p>
          <a:p>
            <a:pPr lvl="3">
              <a:buClr>
                <a:srgbClr val="FF0000"/>
              </a:buClr>
              <a:buSzTx/>
              <a:buFont typeface="Arial"/>
              <a:buChar char="–"/>
            </a:pPr>
            <a:r>
              <a:rPr lang="en-US" sz="1200">
                <a:latin typeface="Arial"/>
              </a:rPr>
              <a:t>*Uniform Trust Decanting Act</a:t>
            </a:r>
          </a:p>
        </p:txBody>
      </p:sp>
      <p:sp>
        <p:nvSpPr>
          <p:cNvPr id="12" name="Text Placeholder 7"/>
          <p:cNvSpPr>
            <a:spLocks noGrp="1"/>
          </p:cNvSpPr>
          <p:nvPr>
            <p:ph type="body" sz="quarter" idx="13"/>
            <p:custDataLst>
              <p:tags r:id="rId4"/>
            </p:custDataLst>
          </p:nvPr>
        </p:nvSpPr>
        <p:spPr>
          <a:xfrm>
            <a:off x="4788000" y="1069425"/>
            <a:ext cx="3832126" cy="5163100"/>
          </a:xfrm>
        </p:spPr>
        <p:txBody>
          <a:bodyPr/>
          <a:lstStyle/>
          <a:p>
            <a:pPr lvl="3">
              <a:buClr>
                <a:schemeClr val="accent3"/>
              </a:buClr>
              <a:buSzTx/>
              <a:buFont typeface="Arial"/>
              <a:buChar char="–"/>
            </a:pPr>
            <a:r>
              <a:rPr lang="en-US"/>
              <a:t>Missouri (2011)</a:t>
            </a:r>
          </a:p>
          <a:p>
            <a:pPr lvl="3">
              <a:buClr>
                <a:schemeClr val="accent3"/>
              </a:buClr>
              <a:buSzTx/>
              <a:buFont typeface="Arial"/>
              <a:buChar char="–"/>
            </a:pPr>
            <a:r>
              <a:rPr lang="en-US"/>
              <a:t>Ohio (2012)</a:t>
            </a:r>
          </a:p>
          <a:p>
            <a:pPr lvl="3">
              <a:buClr>
                <a:schemeClr val="accent3"/>
              </a:buClr>
              <a:buSzTx/>
              <a:buFont typeface="Arial"/>
              <a:buChar char="–"/>
            </a:pPr>
            <a:r>
              <a:rPr lang="en-US"/>
              <a:t>Kentucky (2012)</a:t>
            </a:r>
          </a:p>
          <a:p>
            <a:pPr lvl="3">
              <a:buClr>
                <a:schemeClr val="accent3"/>
              </a:buClr>
              <a:buSzTx/>
              <a:buFont typeface="Arial"/>
              <a:buChar char="–"/>
            </a:pPr>
            <a:r>
              <a:rPr lang="en-US"/>
              <a:t>Virginia (2012)</a:t>
            </a:r>
          </a:p>
          <a:p>
            <a:pPr lvl="3">
              <a:buClr>
                <a:schemeClr val="accent3"/>
              </a:buClr>
              <a:buSzTx/>
              <a:buFont typeface="Arial"/>
              <a:buChar char="–"/>
            </a:pPr>
            <a:r>
              <a:rPr lang="en-US"/>
              <a:t>Illinois (2013)</a:t>
            </a:r>
          </a:p>
          <a:p>
            <a:pPr lvl="3">
              <a:buClr>
                <a:schemeClr val="accent3"/>
              </a:buClr>
              <a:buSzTx/>
              <a:buFont typeface="Arial"/>
              <a:buChar char="–"/>
            </a:pPr>
            <a:r>
              <a:rPr lang="en-US"/>
              <a:t>Rhode Island (2012) (as amended)</a:t>
            </a:r>
          </a:p>
          <a:p>
            <a:pPr lvl="3">
              <a:buClr>
                <a:schemeClr val="accent3"/>
              </a:buClr>
              <a:buSzTx/>
              <a:buFont typeface="Arial"/>
              <a:buChar char="–"/>
            </a:pPr>
            <a:r>
              <a:rPr lang="en-US"/>
              <a:t>Michigan (2012)</a:t>
            </a:r>
          </a:p>
          <a:p>
            <a:pPr lvl="3">
              <a:buClr>
                <a:schemeClr val="accent3"/>
              </a:buClr>
              <a:buSzTx/>
              <a:buFont typeface="Arial"/>
              <a:buChar char="–"/>
            </a:pPr>
            <a:r>
              <a:rPr lang="en-US"/>
              <a:t>Texas (2013)</a:t>
            </a:r>
          </a:p>
          <a:p>
            <a:pPr lvl="3">
              <a:buClr>
                <a:schemeClr val="accent3"/>
              </a:buClr>
              <a:buSzTx/>
              <a:buFont typeface="Arial"/>
              <a:buChar char="–"/>
            </a:pPr>
            <a:r>
              <a:rPr lang="en-US"/>
              <a:t>Wisconsin (2014)</a:t>
            </a:r>
          </a:p>
          <a:p>
            <a:pPr lvl="3">
              <a:buClr>
                <a:schemeClr val="accent3"/>
              </a:buClr>
              <a:buSzTx/>
              <a:buFont typeface="Arial"/>
              <a:buChar char="–"/>
            </a:pPr>
            <a:r>
              <a:rPr lang="en-US"/>
              <a:t>Wyoming (2013)</a:t>
            </a:r>
          </a:p>
          <a:p>
            <a:pPr lvl="3">
              <a:buClr>
                <a:schemeClr val="accent3"/>
              </a:buClr>
              <a:buSzTx/>
              <a:buFont typeface="Arial"/>
              <a:buChar char="–"/>
            </a:pPr>
            <a:r>
              <a:rPr lang="en-US"/>
              <a:t>South Carolina (2014)</a:t>
            </a:r>
          </a:p>
          <a:p>
            <a:pPr lvl="3">
              <a:buClr>
                <a:schemeClr val="accent3"/>
              </a:buClr>
              <a:buSzTx/>
              <a:buFont typeface="Arial"/>
              <a:buChar char="–"/>
            </a:pPr>
            <a:r>
              <a:rPr lang="en-US"/>
              <a:t>Minnesota (2016)</a:t>
            </a:r>
          </a:p>
          <a:p>
            <a:pPr lvl="3">
              <a:buClr>
                <a:schemeClr val="accent3"/>
              </a:buClr>
              <a:buSzTx/>
              <a:buFont typeface="Arial"/>
              <a:buChar char="–"/>
            </a:pPr>
            <a:r>
              <a:rPr lang="en-US"/>
              <a:t>Colorado (2016)*</a:t>
            </a:r>
          </a:p>
          <a:p>
            <a:pPr lvl="3">
              <a:buClr>
                <a:schemeClr val="accent3"/>
              </a:buClr>
              <a:buSzTx/>
              <a:buFont typeface="Arial"/>
              <a:buChar char="–"/>
            </a:pPr>
            <a:r>
              <a:rPr lang="en-US"/>
              <a:t>New Mexico (2017)*</a:t>
            </a:r>
          </a:p>
          <a:p>
            <a:pPr lvl="3">
              <a:buClr>
                <a:srgbClr val="FF0000"/>
              </a:buClr>
              <a:buSzTx/>
              <a:buFont typeface="Arial"/>
              <a:buChar char="–"/>
            </a:pPr>
            <a:endParaRPr lang="en-US"/>
          </a:p>
        </p:txBody>
      </p:sp>
    </p:spTree>
    <p:custDataLst>
      <p:tags r:id="rId1"/>
    </p:custDataLst>
    <p:extLst>
      <p:ext uri="{BB962C8B-B14F-4D97-AF65-F5344CB8AC3E}">
        <p14:creationId xmlns:p14="http://schemas.microsoft.com/office/powerpoint/2010/main" val="15401984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ADDITIONAL STATUTORY PROVISIONS (Cont’d)</a:t>
            </a:r>
          </a:p>
        </p:txBody>
      </p:sp>
      <p:sp>
        <p:nvSpPr>
          <p:cNvPr id="8" name="Text Placeholder 2"/>
          <p:cNvSpPr>
            <a:spLocks noGrp="1"/>
          </p:cNvSpPr>
          <p:nvPr>
            <p:ph type="body" sz="quarter" idx="12"/>
            <p:custDataLst>
              <p:tags r:id="rId3"/>
            </p:custDataLst>
          </p:nvPr>
        </p:nvSpPr>
        <p:spPr/>
        <p:txBody>
          <a:bodyPr/>
          <a:lstStyle/>
          <a:p>
            <a:pPr lvl="2">
              <a:buSzTx/>
              <a:buFont typeface="Arial"/>
              <a:buChar char="•"/>
            </a:pPr>
            <a:r>
              <a:rPr lang="en-US" sz="2000">
                <a:solidFill>
                  <a:schemeClr val="tx1"/>
                </a:solidFill>
                <a:latin typeface="Arial"/>
              </a:rPr>
              <a:t>Some of the statutes, such as Delaware, Ohio and Tennessee specifically apply to trusts administered under the laws of that state, even if the trust is governed by the law of another state.  </a:t>
            </a:r>
          </a:p>
          <a:p>
            <a:pPr lvl="2">
              <a:buSzTx/>
              <a:buFont typeface="Arial"/>
              <a:buChar char="•"/>
            </a:pPr>
            <a:r>
              <a:rPr lang="en-US" sz="2000">
                <a:solidFill>
                  <a:schemeClr val="tx1"/>
                </a:solidFill>
                <a:latin typeface="Arial"/>
              </a:rPr>
              <a:t>Under the Alaska and New York statutes, if the trust has a resident trustee and the other trustees elect to have the primary administration of the trust located in that state, their decanting statutes will apply (even if the trust is not governed by that state’s law).</a:t>
            </a:r>
          </a:p>
          <a:p>
            <a:pPr lvl="2">
              <a:buSzTx/>
              <a:buFont typeface="Arial"/>
              <a:buChar char="•"/>
            </a:pPr>
            <a:r>
              <a:rPr lang="en-US" sz="2000">
                <a:latin typeface="Arial"/>
              </a:rPr>
              <a:t>The Alaska, Minnesota, New York, Illinois and Wisconsin statutes make it clear that a distribution of all of the assets of the first trust includes subsequently discovered assets of the first trust, whereas if only a part of the assets of the first trust are distributed, then subsequently discovered assets will continue to belong to the first trust.</a:t>
            </a:r>
          </a:p>
          <a:p>
            <a:pPr lvl="2">
              <a:buSzTx/>
              <a:buFont typeface="Arial"/>
              <a:buChar char="•"/>
            </a:pPr>
            <a:r>
              <a:rPr lang="en-US" sz="2000">
                <a:latin typeface="Arial"/>
              </a:rPr>
              <a:t>Under the Michigan and Texas statutes, the trustee of the second trust has the option of designating whether after-discovered assets of the first trust should remain as assets of the first trust if it continues.</a:t>
            </a:r>
          </a:p>
          <a:p>
            <a:pPr lvl="2">
              <a:buSzTx/>
              <a:buFont typeface="Arial"/>
              <a:buChar char="•"/>
            </a:pPr>
            <a:r>
              <a:rPr lang="en-US" sz="2000">
                <a:latin typeface="Arial"/>
              </a:rPr>
              <a:t>The Alaska, Illinois, Minnesota, New York and Virginia statutes specifically allow the trustee of the first trust to decant to a second trust that is a supplemental needs or special needs trust.</a:t>
            </a:r>
          </a:p>
          <a:p>
            <a:pPr lvl="2">
              <a:buSzTx/>
              <a:buNone/>
            </a:pPr>
            <a:endParaRPr lang="en-US">
              <a:solidFill>
                <a:schemeClr val="tx1"/>
              </a:solidFill>
              <a:latin typeface="Arial"/>
            </a:endParaRPr>
          </a:p>
          <a:p>
            <a:pPr lvl="2">
              <a:buSzTx/>
              <a:buFont typeface="Arial"/>
              <a:buChar char="•"/>
            </a:pPr>
            <a:endParaRPr lang="en-US">
              <a:solidFill>
                <a:schemeClr val="tx1"/>
              </a:solidFill>
              <a:latin typeface="Arial"/>
            </a:endParaRPr>
          </a:p>
        </p:txBody>
      </p:sp>
    </p:spTree>
    <p:custDataLst>
      <p:tags r:id="rId1"/>
    </p:custDataLst>
    <p:extLst>
      <p:ext uri="{BB962C8B-B14F-4D97-AF65-F5344CB8AC3E}">
        <p14:creationId xmlns:p14="http://schemas.microsoft.com/office/powerpoint/2010/main" val="2607284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ADDITIONAL STATUTORY PROVISIONS (Cont’d)</a:t>
            </a:r>
          </a:p>
        </p:txBody>
      </p:sp>
      <p:sp>
        <p:nvSpPr>
          <p:cNvPr id="8" name="Text Placeholder 2"/>
          <p:cNvSpPr>
            <a:spLocks noGrp="1"/>
          </p:cNvSpPr>
          <p:nvPr>
            <p:ph type="body" sz="quarter" idx="12"/>
            <p:custDataLst>
              <p:tags r:id="rId3"/>
            </p:custDataLst>
          </p:nvPr>
        </p:nvSpPr>
        <p:spPr/>
        <p:txBody>
          <a:bodyPr/>
          <a:lstStyle/>
          <a:p>
            <a:pPr lvl="2">
              <a:buSzTx/>
              <a:buFont typeface="Arial"/>
              <a:buChar char="•"/>
            </a:pPr>
            <a:r>
              <a:rPr lang="en-US">
                <a:latin typeface="Arial"/>
              </a:rPr>
              <a:t>Some of the statutes do not apply to specific types of trusts.  Examples:</a:t>
            </a:r>
          </a:p>
          <a:p>
            <a:pPr lvl="3">
              <a:buSzTx/>
              <a:buFont typeface="Arial"/>
              <a:buChar char="–"/>
            </a:pPr>
            <a:r>
              <a:rPr lang="en-US" sz="1800">
                <a:solidFill>
                  <a:schemeClr val="tx1"/>
                </a:solidFill>
                <a:latin typeface="Arial"/>
              </a:rPr>
              <a:t>The Rhode Island statute does </a:t>
            </a:r>
            <a:r>
              <a:rPr lang="en-US" sz="1800" u="sng">
                <a:solidFill>
                  <a:schemeClr val="tx1"/>
                </a:solidFill>
                <a:latin typeface="Arial"/>
              </a:rPr>
              <a:t>not</a:t>
            </a:r>
            <a:r>
              <a:rPr lang="en-US" sz="1800">
                <a:solidFill>
                  <a:schemeClr val="tx1"/>
                </a:solidFill>
                <a:latin typeface="Arial"/>
              </a:rPr>
              <a:t> apply to supplemental needs or special needs trusts.</a:t>
            </a:r>
          </a:p>
          <a:p>
            <a:pPr lvl="3">
              <a:buSzTx/>
              <a:buFont typeface="Arial"/>
              <a:buChar char="–"/>
            </a:pPr>
            <a:r>
              <a:rPr lang="en-US" sz="1800">
                <a:solidFill>
                  <a:schemeClr val="tx1"/>
                </a:solidFill>
                <a:latin typeface="Arial"/>
              </a:rPr>
              <a:t>The Kentucky statute does </a:t>
            </a:r>
            <a:r>
              <a:rPr lang="en-US" sz="1800" u="sng">
                <a:solidFill>
                  <a:schemeClr val="tx1"/>
                </a:solidFill>
                <a:latin typeface="Arial"/>
              </a:rPr>
              <a:t>not</a:t>
            </a:r>
            <a:r>
              <a:rPr lang="en-US" sz="1800">
                <a:solidFill>
                  <a:schemeClr val="tx1"/>
                </a:solidFill>
                <a:latin typeface="Arial"/>
              </a:rPr>
              <a:t> apply to charitable remainder trusts.</a:t>
            </a:r>
          </a:p>
          <a:p>
            <a:pPr lvl="2">
              <a:buClr>
                <a:srgbClr val="FF0000"/>
              </a:buClr>
              <a:buSzTx/>
              <a:buFont typeface="Arial"/>
              <a:buChar char="•"/>
            </a:pPr>
            <a:endParaRPr lang="en-US">
              <a:solidFill>
                <a:schemeClr val="tx1"/>
              </a:solidFill>
              <a:latin typeface="Arial"/>
            </a:endParaRPr>
          </a:p>
        </p:txBody>
      </p:sp>
    </p:spTree>
    <p:custDataLst>
      <p:tags r:id="rId1"/>
    </p:custDataLst>
    <p:extLst>
      <p:ext uri="{BB962C8B-B14F-4D97-AF65-F5344CB8AC3E}">
        <p14:creationId xmlns:p14="http://schemas.microsoft.com/office/powerpoint/2010/main" val="11016350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UNIFORM TRUST DECANTING ACT</a:t>
            </a:r>
          </a:p>
        </p:txBody>
      </p:sp>
      <p:sp>
        <p:nvSpPr>
          <p:cNvPr id="9" name="Text Placeholder 8"/>
          <p:cNvSpPr>
            <a:spLocks noGrp="1"/>
          </p:cNvSpPr>
          <p:nvPr>
            <p:ph type="body" sz="quarter" idx="12"/>
          </p:nvPr>
        </p:nvSpPr>
        <p:spPr/>
        <p:txBody>
          <a:bodyPr/>
          <a:lstStyle/>
          <a:p>
            <a:r>
              <a:rPr lang="en-US" sz="1800">
                <a:solidFill>
                  <a:schemeClr val="tx1"/>
                </a:solidFill>
              </a:rPr>
              <a:t>In 2015, the Uniform Trust Decanting Act was approved and recommended for enactment by the National Conference of Commissioners on Uniform State Laws.  </a:t>
            </a:r>
          </a:p>
          <a:p>
            <a:r>
              <a:rPr lang="en-US" sz="1800">
                <a:solidFill>
                  <a:schemeClr val="tx1"/>
                </a:solidFill>
              </a:rPr>
              <a:t>The Act was promulgated in order to provide a uniform framework for decanting trusts in order to eliminate conflicts between the different state decanting statutes.  The Act incorporates the best provisions from existing state decanting statutes and also includes some novel and very helpful concepts not seen in the existing statutes.</a:t>
            </a:r>
          </a:p>
          <a:p>
            <a:r>
              <a:rPr lang="en-US" sz="1800">
                <a:solidFill>
                  <a:schemeClr val="tx1"/>
                </a:solidFill>
              </a:rPr>
              <a:t>The Act distinguishes the power to decant from the power to distribute.  By doing so, the decanting power can be used to modify the first trust without creating a new trust that is separate and distinct from the first trust.  Thus, it is possible to modify only specific provisions in the first trust, and treat the second “modified” trust as a continuation of the first trust.  This avoids having to re-title trust assets, or treat the first trust as having terminated for income tax purposes.</a:t>
            </a:r>
          </a:p>
          <a:p>
            <a:r>
              <a:rPr lang="en-US" sz="1800">
                <a:solidFill>
                  <a:schemeClr val="tx1"/>
                </a:solidFill>
              </a:rPr>
              <a:t>To date, Colorado and New Mexico have passed decanting legislation that is modeled on the Act and proposed legislation is pending in California.</a:t>
            </a:r>
          </a:p>
          <a:p>
            <a:r>
              <a:rPr lang="en-US" sz="1800">
                <a:solidFill>
                  <a:schemeClr val="tx1"/>
                </a:solidFill>
              </a:rPr>
              <a:t>A summary of the relevant provisions of the Act follows.</a:t>
            </a:r>
          </a:p>
        </p:txBody>
      </p:sp>
      <p:sp>
        <p:nvSpPr>
          <p:cNvPr id="10" name="TextBox 9"/>
          <p:cNvSpPr txBox="1"/>
          <p:nvPr/>
        </p:nvSpPr>
        <p:spPr>
          <a:xfrm>
            <a:off x="1000125" y="1400175"/>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355492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900" b="1" u="sng">
                <a:solidFill>
                  <a:schemeClr val="tx1"/>
                </a:solidFill>
              </a:rPr>
              <a:t>Section 2 -- Definitions</a:t>
            </a:r>
            <a:endParaRPr lang="en-US" sz="1900">
              <a:solidFill>
                <a:schemeClr val="tx1"/>
              </a:solidFill>
            </a:endParaRPr>
          </a:p>
          <a:p>
            <a:r>
              <a:rPr lang="en-US" sz="1900">
                <a:solidFill>
                  <a:schemeClr val="tx1"/>
                </a:solidFill>
              </a:rPr>
              <a:t>The Act sets forth a number of definitions, including authorized fiduciary, beneficiary, charitable interest, expanded distributive discretion, first trust, second trust, and reasonably definite standard.</a:t>
            </a:r>
          </a:p>
          <a:p>
            <a:r>
              <a:rPr lang="en-US" sz="1900" b="1" u="sng">
                <a:solidFill>
                  <a:schemeClr val="tx1"/>
                </a:solidFill>
              </a:rPr>
              <a:t>Section 3 -- Application</a:t>
            </a:r>
            <a:endParaRPr lang="en-US" sz="1900">
              <a:solidFill>
                <a:schemeClr val="tx1"/>
              </a:solidFill>
            </a:endParaRPr>
          </a:p>
          <a:p>
            <a:r>
              <a:rPr lang="en-US" sz="1900">
                <a:solidFill>
                  <a:schemeClr val="tx1"/>
                </a:solidFill>
              </a:rPr>
              <a:t>The Act applies to irrevocable, express trusts where the trust grants a trustee or other fiduciary the discretionary power to distribute trust principal.  It also applies to a revocable trust where the settlor can only revoke with the consent of the trustee or an adverse party. </a:t>
            </a:r>
          </a:p>
          <a:p>
            <a:r>
              <a:rPr lang="en-US" sz="1900">
                <a:solidFill>
                  <a:schemeClr val="tx1"/>
                </a:solidFill>
              </a:rPr>
              <a:t>A fiduciary without discretionary distribution power can petition the court for the appointment of a special fiduciary authorized to exercise the decanting power.  A fiduciary without a discretionary distribution power over principal can also create a supplemental needs trust if the decanting will further the purposes of the first trust.</a:t>
            </a:r>
          </a:p>
          <a:p>
            <a:r>
              <a:rPr lang="en-US" sz="1900">
                <a:solidFill>
                  <a:schemeClr val="tx1"/>
                </a:solidFill>
              </a:rPr>
              <a:t>The Act does not apply to wholly charitable trusts.</a:t>
            </a:r>
          </a:p>
          <a:p>
            <a:endParaRPr lang="en-US"/>
          </a:p>
        </p:txBody>
      </p:sp>
    </p:spTree>
    <p:extLst>
      <p:ext uri="{BB962C8B-B14F-4D97-AF65-F5344CB8AC3E}">
        <p14:creationId xmlns:p14="http://schemas.microsoft.com/office/powerpoint/2010/main" val="16865734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800" b="1" u="sng">
                <a:solidFill>
                  <a:schemeClr val="tx1"/>
                </a:solidFill>
              </a:rPr>
              <a:t>Section 4 -- Fiduciary Duty</a:t>
            </a:r>
            <a:endParaRPr lang="en-US" sz="1800">
              <a:solidFill>
                <a:schemeClr val="tx1"/>
              </a:solidFill>
            </a:endParaRPr>
          </a:p>
          <a:p>
            <a:r>
              <a:rPr lang="en-US" sz="1800">
                <a:solidFill>
                  <a:schemeClr val="tx1"/>
                </a:solidFill>
              </a:rPr>
              <a:t>An authorized fiduciary who exercises a decanting power must do so in accordance with the fiduciary duties of the authorized fiduciary, which include administering the trust in good faith, in accordance with its terms and purposes, and in the interests of the beneficiaries.  However, the Act does not impose a duty to decant or to inform the beneficiaries of the applicability of the Act.</a:t>
            </a:r>
          </a:p>
          <a:p>
            <a:r>
              <a:rPr lang="en-US" sz="1800">
                <a:solidFill>
                  <a:schemeClr val="tx1"/>
                </a:solidFill>
              </a:rPr>
              <a:t>Generally, the authorized fiduciary will be the trustee unless the trust has divided trusteeship that gives another fiduciary such as a distribution director or advisor the right to make or direct principal distributions.  The settlor cannot be an authorized fiduciary.</a:t>
            </a:r>
          </a:p>
          <a:p>
            <a:r>
              <a:rPr lang="en-US" sz="1800" b="1" u="sng">
                <a:solidFill>
                  <a:schemeClr val="tx1"/>
                </a:solidFill>
              </a:rPr>
              <a:t>Section 5 -- Application; Governing Law</a:t>
            </a:r>
            <a:endParaRPr lang="en-US" sz="1800">
              <a:solidFill>
                <a:schemeClr val="tx1"/>
              </a:solidFill>
            </a:endParaRPr>
          </a:p>
          <a:p>
            <a:r>
              <a:rPr lang="en-US" sz="1800">
                <a:solidFill>
                  <a:schemeClr val="tx1"/>
                </a:solidFill>
              </a:rPr>
              <a:t>The Act applies to trusts that have their principal place of administration in the adopting state, trusts that are governed by the laws of that state for administration and trusts that are governed by the laws of that state for purposes of construction or determining meaning and effect.</a:t>
            </a:r>
          </a:p>
          <a:p>
            <a:endParaRPr lang="en-US" sz="2000">
              <a:solidFill>
                <a:schemeClr val="tx1"/>
              </a:solidFill>
            </a:endParaRPr>
          </a:p>
        </p:txBody>
      </p:sp>
    </p:spTree>
    <p:extLst>
      <p:ext uri="{BB962C8B-B14F-4D97-AF65-F5344CB8AC3E}">
        <p14:creationId xmlns:p14="http://schemas.microsoft.com/office/powerpoint/2010/main" val="2472679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b="1" u="sng">
                <a:solidFill>
                  <a:schemeClr val="tx1"/>
                </a:solidFill>
              </a:rPr>
              <a:t>Section 6 -- Reasonable Reliance</a:t>
            </a:r>
            <a:endParaRPr lang="en-US">
              <a:solidFill>
                <a:schemeClr val="tx1"/>
              </a:solidFill>
            </a:endParaRPr>
          </a:p>
          <a:p>
            <a:r>
              <a:rPr lang="en-US">
                <a:solidFill>
                  <a:schemeClr val="tx1"/>
                </a:solidFill>
              </a:rPr>
              <a:t>A trustee or other person may reasonably rely on the validity of a prior decanting, whether it was performed under the Act or under other law of the state (such as common law if applicable) or another jurisdiction.  Although the trustee is still charged with reviewing the facts of the prior decanting, he will not be liable if his reliance on the validity of the prior decanting is reasonable.  Thus, if the second trust contained terms that are clearly prohibited by the applicable decanting law, the trustee’s reliance on the validity of the prior decanting would not be reasonable.</a:t>
            </a:r>
          </a:p>
          <a:p>
            <a:endParaRPr lang="en-US"/>
          </a:p>
        </p:txBody>
      </p:sp>
    </p:spTree>
    <p:extLst>
      <p:ext uri="{BB962C8B-B14F-4D97-AF65-F5344CB8AC3E}">
        <p14:creationId xmlns:p14="http://schemas.microsoft.com/office/powerpoint/2010/main" val="27134581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800" b="1" u="sng">
                <a:solidFill>
                  <a:schemeClr val="tx1"/>
                </a:solidFill>
              </a:rPr>
              <a:t>Section 7 -- Notice; Exercise of Decanting Power</a:t>
            </a:r>
            <a:endParaRPr lang="en-US" sz="1800">
              <a:solidFill>
                <a:schemeClr val="tx1"/>
              </a:solidFill>
            </a:endParaRPr>
          </a:p>
          <a:p>
            <a:r>
              <a:rPr lang="en-US" sz="1800">
                <a:solidFill>
                  <a:schemeClr val="tx1"/>
                </a:solidFill>
              </a:rPr>
              <a:t>Consent and court approval are not required, but notice of the intended exercise of the decanting power must be given not later than 60 days before the exercise to:  each settlor of the first trust (if living), each qualified beneficiary of the first trust, each holder of a presently exercisable power of appointment over any part or all of the first trust, each person who has the right to remove or replace the authorized fiduciary, each other fiduciary of the first trust, each fiduciary of the second trust, and the Attorney General if Section 14 of the Act applies (i.e., if the trust has a determinable charitable interest).</a:t>
            </a:r>
          </a:p>
          <a:p>
            <a:r>
              <a:rPr lang="en-US" sz="1800">
                <a:solidFill>
                  <a:schemeClr val="tx1"/>
                </a:solidFill>
              </a:rPr>
              <a:t>Notice must specify the manner in which the authorized fiduciary intends to exercise the decanting power, the proposed effective date and include copies of the first and second trust instruments.</a:t>
            </a:r>
          </a:p>
          <a:p>
            <a:r>
              <a:rPr lang="en-US" sz="1800">
                <a:solidFill>
                  <a:schemeClr val="tx1"/>
                </a:solidFill>
              </a:rPr>
              <a:t>Notice may not be waived but the notice period may be waived in writing.  The receipt of notice, and waiver and/or expiration of the notice period do not affect a person’s right to object. If the authorized fiduciary acts with reasonable care to provide notice and fails, it does not render the exercise of the decanting power ineffective.</a:t>
            </a:r>
          </a:p>
          <a:p>
            <a:endParaRPr lang="en-US"/>
          </a:p>
        </p:txBody>
      </p:sp>
    </p:spTree>
    <p:extLst>
      <p:ext uri="{BB962C8B-B14F-4D97-AF65-F5344CB8AC3E}">
        <p14:creationId xmlns:p14="http://schemas.microsoft.com/office/powerpoint/2010/main" val="20314121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600" b="1" u="sng">
                <a:solidFill>
                  <a:schemeClr val="tx1"/>
                </a:solidFill>
              </a:rPr>
              <a:t>Section 8 -- Representation</a:t>
            </a:r>
            <a:endParaRPr lang="en-US" sz="1600">
              <a:solidFill>
                <a:schemeClr val="tx1"/>
              </a:solidFill>
            </a:endParaRPr>
          </a:p>
          <a:p>
            <a:r>
              <a:rPr lang="en-US" sz="1600">
                <a:solidFill>
                  <a:schemeClr val="tx1"/>
                </a:solidFill>
              </a:rPr>
              <a:t>If the first trust instrument authorizes certain persons to receive notice on behalf of trust beneficiaries or other persons, the representative can receive notice of the proposed decanting.  A person with authority to represent and bind a person under the first trust instrument can also consent or a give a binding waiver on behalf of such person, unless such person objects.  A settlor cannot represent or bind a beneficiary.</a:t>
            </a:r>
          </a:p>
          <a:p>
            <a:r>
              <a:rPr lang="en-US" sz="1600" b="1" u="sng">
                <a:solidFill>
                  <a:schemeClr val="tx1"/>
                </a:solidFill>
              </a:rPr>
              <a:t>Section 9 -- Court Involvement</a:t>
            </a:r>
            <a:endParaRPr lang="en-US" sz="1600">
              <a:solidFill>
                <a:schemeClr val="tx1"/>
              </a:solidFill>
            </a:endParaRPr>
          </a:p>
          <a:p>
            <a:r>
              <a:rPr lang="en-US" sz="1600">
                <a:solidFill>
                  <a:schemeClr val="tx1"/>
                </a:solidFill>
              </a:rPr>
              <a:t>An authorized fiduciary, beneficiary, person entitled to notice or the Attorney General (with respect to a charitable interest) may petition the court to provide instructions to the authorized fiduciary with respect to whether a proposed decanting is permitted, to appoint a special fiduciary to exercise the decanting power, to approve the exercise of a decanting power, or determine that a proposed or attempted decanting is ineffective. The court may also approve an increase in a fiduciary’s compensation or modify a provision granting a person the right to remove or replace a fiduciary.</a:t>
            </a:r>
          </a:p>
          <a:p>
            <a:r>
              <a:rPr lang="en-US" sz="1600" b="1" u="sng">
                <a:solidFill>
                  <a:schemeClr val="tx1"/>
                </a:solidFill>
              </a:rPr>
              <a:t>Section 10 -- Formalities</a:t>
            </a:r>
            <a:endParaRPr lang="en-US" sz="1600">
              <a:solidFill>
                <a:schemeClr val="tx1"/>
              </a:solidFill>
            </a:endParaRPr>
          </a:p>
          <a:p>
            <a:r>
              <a:rPr lang="en-US" sz="1600">
                <a:solidFill>
                  <a:schemeClr val="tx1"/>
                </a:solidFill>
              </a:rPr>
              <a:t>The exercise of the decanting power must be made in a writing signed by the authorized fiduciary that identifies the first trust and the second trust(s) and states what property of the first trust is being distributed to each second trust and any property that remains in the first trust.</a:t>
            </a:r>
          </a:p>
          <a:p>
            <a:endParaRPr lang="en-US" sz="1600"/>
          </a:p>
        </p:txBody>
      </p:sp>
    </p:spTree>
    <p:extLst>
      <p:ext uri="{BB962C8B-B14F-4D97-AF65-F5344CB8AC3E}">
        <p14:creationId xmlns:p14="http://schemas.microsoft.com/office/powerpoint/2010/main" val="2070910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600" b="1" u="sng">
                <a:solidFill>
                  <a:schemeClr val="tx1"/>
                </a:solidFill>
              </a:rPr>
              <a:t>Section 11 -- Decanting Power Under Expanded Distributive Discretion</a:t>
            </a:r>
            <a:endParaRPr lang="en-US" sz="1600">
              <a:solidFill>
                <a:schemeClr val="tx1"/>
              </a:solidFill>
            </a:endParaRPr>
          </a:p>
          <a:p>
            <a:r>
              <a:rPr lang="en-US" sz="1600">
                <a:solidFill>
                  <a:schemeClr val="tx1"/>
                </a:solidFill>
              </a:rPr>
              <a:t>The Act distinguishes between fiduciaries with “limited distribution discretion” and “expanded distributive discretion.”  Where the fiduciary’s distribution discretion is expanded under the first trust, so that it is not limited to an ascertainable standard, the fiduciary may decant the trust in order to modify beneficial interests, subject to the Act’s specific limitations.</a:t>
            </a:r>
          </a:p>
          <a:p>
            <a:r>
              <a:rPr lang="en-US" sz="1600">
                <a:solidFill>
                  <a:schemeClr val="tx1"/>
                </a:solidFill>
              </a:rPr>
              <a:t>Where the authorized fiduciary has “expanded distributive discretion” the second trust may make a variety of changes, including:</a:t>
            </a:r>
          </a:p>
          <a:p>
            <a:r>
              <a:rPr lang="en-US" sz="1600">
                <a:solidFill>
                  <a:schemeClr val="tx1"/>
                </a:solidFill>
              </a:rPr>
              <a:t>	eliminating (but not adding) one or more current beneficiaries;</a:t>
            </a:r>
          </a:p>
          <a:p>
            <a:r>
              <a:rPr lang="en-US" sz="1600">
                <a:solidFill>
                  <a:schemeClr val="tx1"/>
                </a:solidFill>
              </a:rPr>
              <a:t>	making a current beneficiary a presumptive remainder or successor beneficiary;</a:t>
            </a:r>
          </a:p>
          <a:p>
            <a:r>
              <a:rPr lang="en-US" sz="1600">
                <a:solidFill>
                  <a:schemeClr val="tx1"/>
                </a:solidFill>
              </a:rPr>
              <a:t>	eliminating (but not adding) one or more presumptive remainder or successor 	beneficiaries;</a:t>
            </a:r>
          </a:p>
          <a:p>
            <a:r>
              <a:rPr lang="en-US" sz="1600">
                <a:solidFill>
                  <a:schemeClr val="tx1"/>
                </a:solidFill>
              </a:rPr>
              <a:t>	making a presumptive remainder beneficiary a successor beneficiary and vice 	versa;</a:t>
            </a:r>
          </a:p>
          <a:p>
            <a:r>
              <a:rPr lang="en-US" sz="1600">
                <a:solidFill>
                  <a:schemeClr val="tx1"/>
                </a:solidFill>
              </a:rPr>
              <a:t>	altering or eliminating rights that are not vested interests;</a:t>
            </a:r>
          </a:p>
          <a:p>
            <a:r>
              <a:rPr lang="en-US" sz="1600">
                <a:solidFill>
                  <a:schemeClr val="tx1"/>
                </a:solidFill>
              </a:rPr>
              <a:t>	changing the standard for distributions;	</a:t>
            </a:r>
          </a:p>
          <a:p>
            <a:r>
              <a:rPr lang="en-US" sz="1600">
                <a:solidFill>
                  <a:schemeClr val="tx1"/>
                </a:solidFill>
              </a:rPr>
              <a:t>	adding or eliminating a spendthrift provision;</a:t>
            </a:r>
          </a:p>
        </p:txBody>
      </p:sp>
    </p:spTree>
    <p:extLst>
      <p:ext uri="{BB962C8B-B14F-4D97-AF65-F5344CB8AC3E}">
        <p14:creationId xmlns:p14="http://schemas.microsoft.com/office/powerpoint/2010/main" val="788634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600" b="1" u="sng">
                <a:solidFill>
                  <a:schemeClr val="tx1"/>
                </a:solidFill>
              </a:rPr>
              <a:t>Section 11 -- Decanting Power Under Expanded Distributive Discretion (cont’d)</a:t>
            </a:r>
            <a:endParaRPr lang="en-US" sz="1600">
              <a:solidFill>
                <a:schemeClr val="tx1"/>
              </a:solidFill>
            </a:endParaRPr>
          </a:p>
          <a:p>
            <a:r>
              <a:rPr lang="en-US" sz="1800">
                <a:solidFill>
                  <a:schemeClr val="tx1"/>
                </a:solidFill>
              </a:rPr>
              <a:t>	extending the duration of a trust subject to Section 20 of the Act;</a:t>
            </a:r>
          </a:p>
          <a:p>
            <a:r>
              <a:rPr lang="en-US" sz="1800">
                <a:solidFill>
                  <a:schemeClr val="tx1"/>
                </a:solidFill>
              </a:rPr>
              <a:t>	eliminating, modifying or adding powers of appointment;</a:t>
            </a:r>
          </a:p>
          <a:p>
            <a:r>
              <a:rPr lang="en-US" sz="1800">
                <a:solidFill>
                  <a:schemeClr val="tx1"/>
                </a:solidFill>
              </a:rPr>
              <a:t>	changing the fiduciaries appointed under the trust;</a:t>
            </a:r>
          </a:p>
          <a:p>
            <a:r>
              <a:rPr lang="en-US" sz="1800">
                <a:solidFill>
                  <a:schemeClr val="tx1"/>
                </a:solidFill>
              </a:rPr>
              <a:t>	changing administrative provisions of the trust.</a:t>
            </a:r>
          </a:p>
          <a:p>
            <a:r>
              <a:rPr lang="en-US" sz="1800">
                <a:solidFill>
                  <a:schemeClr val="tx1"/>
                </a:solidFill>
              </a:rPr>
              <a:t>However:</a:t>
            </a:r>
          </a:p>
          <a:p>
            <a:r>
              <a:rPr lang="en-US" sz="1800">
                <a:solidFill>
                  <a:schemeClr val="tx1"/>
                </a:solidFill>
              </a:rPr>
              <a:t>Remainder interests cannot accelerated to present interests.</a:t>
            </a:r>
          </a:p>
          <a:p>
            <a:r>
              <a:rPr lang="en-US" sz="1800">
                <a:solidFill>
                  <a:schemeClr val="tx1"/>
                </a:solidFill>
              </a:rPr>
              <a:t>Vested interests cannot be eliminated, including the right to a receive a mandatory distribution of income, a specified dollar amount or a percentage of the value of the trust property; the right to withdraw income, a specified dollar amount or percentage of the trust property; a presently exercisable general power of appointment.</a:t>
            </a:r>
          </a:p>
          <a:p>
            <a:endParaRPr lang="en-US" sz="2400"/>
          </a:p>
          <a:p>
            <a:endParaRPr lang="en-US"/>
          </a:p>
        </p:txBody>
      </p:sp>
    </p:spTree>
    <p:extLst>
      <p:ext uri="{BB962C8B-B14F-4D97-AF65-F5344CB8AC3E}">
        <p14:creationId xmlns:p14="http://schemas.microsoft.com/office/powerpoint/2010/main" val="308585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2000"/>
            <a:ext cx="8424000" cy="504000"/>
          </a:xfrm>
        </p:spPr>
        <p:txBody>
          <a:bodyPr>
            <a:noAutofit/>
          </a:bodyPr>
          <a:lstStyle/>
          <a:p>
            <a:pPr defTabSz="914290" eaLnBrk="0" hangingPunct="0">
              <a:tabLst>
                <a:tab pos="2293660" algn="l"/>
              </a:tabLst>
              <a:defRPr/>
            </a:pPr>
            <a:r>
              <a:rPr lang="en-US">
                <a:latin typeface="Arial"/>
              </a:rPr>
              <a:t>TRUST DECANTINGS -- THRESHOLD CONSIDERATIONS FOR THE TRUSTEE</a:t>
            </a:r>
          </a:p>
        </p:txBody>
      </p:sp>
      <p:sp>
        <p:nvSpPr>
          <p:cNvPr id="8" name="Text Placeholder 2"/>
          <p:cNvSpPr>
            <a:spLocks noGrp="1"/>
          </p:cNvSpPr>
          <p:nvPr>
            <p:ph type="body" sz="quarter" idx="12"/>
            <p:custDataLst>
              <p:tags r:id="rId3"/>
            </p:custDataLst>
          </p:nvPr>
        </p:nvSpPr>
        <p:spPr>
          <a:xfrm>
            <a:off x="358775" y="1552074"/>
            <a:ext cx="8424000" cy="4643774"/>
          </a:xfrm>
        </p:spPr>
        <p:txBody>
          <a:bodyPr/>
          <a:lstStyle/>
          <a:p>
            <a:pPr lvl="2">
              <a:buSzTx/>
              <a:buFont typeface="Arial"/>
              <a:buChar char="•"/>
            </a:pPr>
            <a:r>
              <a:rPr lang="en-US">
                <a:solidFill>
                  <a:schemeClr val="tx1"/>
                </a:solidFill>
                <a:latin typeface="Arial"/>
              </a:rPr>
              <a:t>Is the proposed decanting consistent with the trustee’s fiduciary duties, including the duties of loyalty and impartiality?</a:t>
            </a:r>
          </a:p>
          <a:p>
            <a:pPr lvl="2">
              <a:buSzTx/>
              <a:buFont typeface="Arial"/>
              <a:buChar char="•"/>
            </a:pPr>
            <a:r>
              <a:rPr lang="en-US">
                <a:solidFill>
                  <a:schemeClr val="tx1"/>
                </a:solidFill>
                <a:latin typeface="Arial"/>
              </a:rPr>
              <a:t>Before decanting a trust, the trustee must thoroughly review the governing instrument.  All of the decanting statutes should apply unless the trust agreement provides to the contrary or the relevant statute </a:t>
            </a:r>
            <a:r>
              <a:rPr lang="en-US">
                <a:latin typeface="Arial"/>
              </a:rPr>
              <a:t>(if being used) </a:t>
            </a:r>
            <a:r>
              <a:rPr lang="en-US">
                <a:solidFill>
                  <a:schemeClr val="tx1"/>
                </a:solidFill>
                <a:latin typeface="Arial"/>
              </a:rPr>
              <a:t>excludes the type of trust that is the subject of the proposed decanting.  </a:t>
            </a:r>
          </a:p>
          <a:p>
            <a:pPr lvl="3">
              <a:buSzTx/>
              <a:buFont typeface="Arial"/>
              <a:buChar char="–"/>
            </a:pPr>
            <a:r>
              <a:rPr lang="en-US" sz="1800">
                <a:solidFill>
                  <a:schemeClr val="tx1"/>
                </a:solidFill>
                <a:latin typeface="Arial"/>
              </a:rPr>
              <a:t>If the trust instrument prohibits the trustee from decanting the trust, the trustee cannot act absent court authorization.</a:t>
            </a:r>
          </a:p>
          <a:p>
            <a:pPr lvl="3">
              <a:buSzTx/>
              <a:buFont typeface="Arial"/>
              <a:buChar char="–"/>
            </a:pPr>
            <a:r>
              <a:rPr lang="en-US" sz="1800">
                <a:solidFill>
                  <a:schemeClr val="tx1"/>
                </a:solidFill>
                <a:latin typeface="Arial"/>
              </a:rPr>
              <a:t>If the trust instrument gives the trustee specific power to decant the trust, the trustee should confirm that the proposed decanting is consistent with what the trust instrument allows.  </a:t>
            </a:r>
          </a:p>
          <a:p>
            <a:pPr lvl="3">
              <a:buSzTx/>
              <a:buFont typeface="Arial"/>
              <a:buChar char="–"/>
            </a:pPr>
            <a:r>
              <a:rPr lang="en-US" sz="1800">
                <a:solidFill>
                  <a:schemeClr val="tx1"/>
                </a:solidFill>
                <a:latin typeface="Arial"/>
              </a:rPr>
              <a:t>Alternatively, the decanting power under the trust instrument may make it clear that it is not intended to preempt the trustee’s power under state law, in which case the state decanting statute </a:t>
            </a:r>
            <a:r>
              <a:rPr lang="en-US">
                <a:latin typeface="Arial"/>
              </a:rPr>
              <a:t>w</a:t>
            </a:r>
            <a:r>
              <a:rPr lang="en-US" sz="1800">
                <a:solidFill>
                  <a:schemeClr val="tx1"/>
                </a:solidFill>
                <a:latin typeface="Arial"/>
              </a:rPr>
              <a:t>ould also apply.</a:t>
            </a:r>
          </a:p>
          <a:p>
            <a:endParaRPr lang="en-US"/>
          </a:p>
        </p:txBody>
      </p:sp>
    </p:spTree>
    <p:custDataLst>
      <p:tags r:id="rId1"/>
    </p:custDataLst>
    <p:extLst>
      <p:ext uri="{BB962C8B-B14F-4D97-AF65-F5344CB8AC3E}">
        <p14:creationId xmlns:p14="http://schemas.microsoft.com/office/powerpoint/2010/main" val="3596665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	</a:t>
            </a:r>
          </a:p>
        </p:txBody>
      </p:sp>
      <p:sp>
        <p:nvSpPr>
          <p:cNvPr id="6" name="Text Placeholder 5"/>
          <p:cNvSpPr>
            <a:spLocks noGrp="1"/>
          </p:cNvSpPr>
          <p:nvPr>
            <p:ph type="body" sz="quarter" idx="12"/>
          </p:nvPr>
        </p:nvSpPr>
        <p:spPr/>
        <p:txBody>
          <a:bodyPr/>
          <a:lstStyle/>
          <a:p>
            <a:r>
              <a:rPr lang="en-US" sz="2000" b="1" u="sng">
                <a:solidFill>
                  <a:schemeClr val="tx1"/>
                </a:solidFill>
              </a:rPr>
              <a:t>Section 12 -- Decanting Power Under Limited Distributive Discretion</a:t>
            </a:r>
            <a:endParaRPr lang="en-US" sz="2000">
              <a:solidFill>
                <a:schemeClr val="tx1"/>
              </a:solidFill>
            </a:endParaRPr>
          </a:p>
          <a:p>
            <a:endParaRPr lang="en-US" sz="2000">
              <a:solidFill>
                <a:schemeClr val="tx1"/>
              </a:solidFill>
            </a:endParaRPr>
          </a:p>
          <a:p>
            <a:r>
              <a:rPr lang="en-US" sz="2000">
                <a:solidFill>
                  <a:schemeClr val="tx1"/>
                </a:solidFill>
              </a:rPr>
              <a:t>Where the fiduciary’s distribution discretion is limited under the first trust, so that it is subject to an ascertainable standard (HEMS) or reasonably definite standard, the interests of each beneficiary in the second trust must be substantially similar to such beneficiary’s interests in the first trust.  Substantially similar means that there is no material change in a beneficiary’s interests.  Thus, extending the duration of a trust that would otherwise terminate at a specific age is not permitted.  In such a case, the changes that can be made to the trust will be administrative in nature.</a:t>
            </a:r>
          </a:p>
          <a:p>
            <a:endParaRPr lang="en-US"/>
          </a:p>
        </p:txBody>
      </p:sp>
    </p:spTree>
    <p:extLst>
      <p:ext uri="{BB962C8B-B14F-4D97-AF65-F5344CB8AC3E}">
        <p14:creationId xmlns:p14="http://schemas.microsoft.com/office/powerpoint/2010/main" val="27587527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a:xfrm>
            <a:off x="358775" y="1009650"/>
            <a:ext cx="8424000" cy="4447663"/>
          </a:xfrm>
        </p:spPr>
        <p:txBody>
          <a:bodyPr/>
          <a:lstStyle/>
          <a:p>
            <a:r>
              <a:rPr lang="en-US" sz="2000" b="1" u="sng">
                <a:solidFill>
                  <a:schemeClr val="tx1"/>
                </a:solidFill>
              </a:rPr>
              <a:t>Section 13 -- Trust for Beneficiary with Disability</a:t>
            </a:r>
            <a:endParaRPr lang="en-US" sz="2000">
              <a:solidFill>
                <a:schemeClr val="tx1"/>
              </a:solidFill>
            </a:endParaRPr>
          </a:p>
          <a:p>
            <a:r>
              <a:rPr lang="en-US" sz="2000">
                <a:solidFill>
                  <a:schemeClr val="tx1"/>
                </a:solidFill>
              </a:rPr>
              <a:t>This section allows a decanting to a supplemental needs trust for a disabled beneficiary where the “special-needs fiduciary” believes the beneficiary may qualify for governmental benefits (even if the beneficiary does not currently receive benefits and has not been adjudicated incompetent).  Most importantly, this section allows a decanting to a special needs trust even if the authorized fiduciary has no discretion to make distributions or only discretion over income and not principal where it will be in furtherance of the purposes of the first trust.</a:t>
            </a:r>
          </a:p>
          <a:p>
            <a:r>
              <a:rPr lang="en-US" sz="2000">
                <a:solidFill>
                  <a:schemeClr val="tx1"/>
                </a:solidFill>
              </a:rPr>
              <a:t>This section uses the term “special-needs fiduciary” and not “authorized fiduciary” because an authorized fiduciary must have the power to distribute principal.</a:t>
            </a:r>
          </a:p>
          <a:p>
            <a:r>
              <a:rPr lang="en-US" sz="2000">
                <a:solidFill>
                  <a:schemeClr val="tx1"/>
                </a:solidFill>
              </a:rPr>
              <a:t>If the first trust has multiple beneficiaries, the interests of the beneficiaries other than the disabled beneficiary must be substantially similar to their interests in the first trust.</a:t>
            </a:r>
          </a:p>
          <a:p>
            <a:endParaRPr lang="en-US" sz="2000"/>
          </a:p>
        </p:txBody>
      </p:sp>
    </p:spTree>
    <p:extLst>
      <p:ext uri="{BB962C8B-B14F-4D97-AF65-F5344CB8AC3E}">
        <p14:creationId xmlns:p14="http://schemas.microsoft.com/office/powerpoint/2010/main" val="20395637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b="1" u="sng">
                <a:solidFill>
                  <a:schemeClr val="tx1"/>
                </a:solidFill>
              </a:rPr>
              <a:t>Section 14 -- Protection of Charitable Interest</a:t>
            </a:r>
            <a:endParaRPr lang="en-US">
              <a:solidFill>
                <a:schemeClr val="tx1"/>
              </a:solidFill>
            </a:endParaRPr>
          </a:p>
          <a:p>
            <a:r>
              <a:rPr lang="en-US">
                <a:solidFill>
                  <a:schemeClr val="tx1"/>
                </a:solidFill>
              </a:rPr>
              <a:t>The Act does not apply to wholly charitable trusts.  If the first trust has a determinable charitable interest but is not a wholly charitable trust, the second trust cannot diminish the charitable interest, change an identified charitable organization or change the charitable purpose.  Note, however, that the Act would likely not apply to a charitable split interest trust since the trustee generally does not have a principal distribution power.  The Attorney General must receive notice of any decanting of a trust with a charitable interest.  </a:t>
            </a:r>
          </a:p>
          <a:p>
            <a:r>
              <a:rPr lang="en-US">
                <a:solidFill>
                  <a:schemeClr val="tx1"/>
                </a:solidFill>
              </a:rPr>
              <a:t>A determinable charitable interest is a charitable interest that is not subject to fiduciary discretion or any significant contingencies.  </a:t>
            </a:r>
          </a:p>
          <a:p>
            <a:endParaRPr lang="en-US">
              <a:solidFill>
                <a:schemeClr val="tx1"/>
              </a:solidFill>
            </a:endParaRPr>
          </a:p>
        </p:txBody>
      </p:sp>
    </p:spTree>
    <p:extLst>
      <p:ext uri="{BB962C8B-B14F-4D97-AF65-F5344CB8AC3E}">
        <p14:creationId xmlns:p14="http://schemas.microsoft.com/office/powerpoint/2010/main" val="19240792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a:xfrm>
            <a:off x="358775" y="935038"/>
            <a:ext cx="8424000" cy="5148962"/>
          </a:xfrm>
        </p:spPr>
        <p:txBody>
          <a:bodyPr/>
          <a:lstStyle/>
          <a:p>
            <a:r>
              <a:rPr lang="en-US" sz="1600" b="1" u="sng">
                <a:solidFill>
                  <a:schemeClr val="tx1"/>
                </a:solidFill>
              </a:rPr>
              <a:t>Section 15 -- Trust Limitation on Decanting</a:t>
            </a:r>
            <a:endParaRPr lang="en-US" sz="1600">
              <a:solidFill>
                <a:schemeClr val="tx1"/>
              </a:solidFill>
            </a:endParaRPr>
          </a:p>
          <a:p>
            <a:r>
              <a:rPr lang="en-US" sz="1600">
                <a:solidFill>
                  <a:schemeClr val="tx1"/>
                </a:solidFill>
              </a:rPr>
              <a:t>A trust instrument may expressly prohibit the decanting of the trust under the Act or any other applicable statute.  A statement in a trust that it is irrevocable or unamendable, or spendthrift, does not prevent a decanting.  If the first trust instrument contains any express limitations on the trustee’s exercise of a decanting power, those restrictions will be honored.  </a:t>
            </a:r>
          </a:p>
          <a:p>
            <a:r>
              <a:rPr lang="en-US" sz="1600">
                <a:solidFill>
                  <a:schemeClr val="tx1"/>
                </a:solidFill>
              </a:rPr>
              <a:t>In addition, if the trust instrument contains provisions for modifying the trust (such as permitting a trust protector to modify the trust), that does not prevent the modification of the trust pursuant to a decanting unless the trust instruments expressly prohibits decanting.</a:t>
            </a:r>
          </a:p>
          <a:p>
            <a:r>
              <a:rPr lang="en-US" sz="1600" b="1" u="sng">
                <a:solidFill>
                  <a:schemeClr val="tx1"/>
                </a:solidFill>
              </a:rPr>
              <a:t>Section 16 -- Change in Compensation</a:t>
            </a:r>
            <a:endParaRPr lang="en-US" sz="1600">
              <a:solidFill>
                <a:schemeClr val="tx1"/>
              </a:solidFill>
            </a:endParaRPr>
          </a:p>
          <a:p>
            <a:r>
              <a:rPr lang="en-US" sz="1600">
                <a:solidFill>
                  <a:schemeClr val="tx1"/>
                </a:solidFill>
              </a:rPr>
              <a:t>If the first trust instrument specifically sets forth the authorized fiduciary’s compensation, the stated compensation cannot be increased under the second trust unless all qualified beneficiaries consent in writing or the increase is approved by the court.</a:t>
            </a:r>
          </a:p>
          <a:p>
            <a:r>
              <a:rPr lang="en-US" sz="1600">
                <a:solidFill>
                  <a:schemeClr val="tx1"/>
                </a:solidFill>
              </a:rPr>
              <a:t>If the first trust instrument does not specify the authorized fiduciary’s compensation, the decanting may not increase the compensation in the second trust above the compensation permitted under state law unless all qualified beneficiaries consent in writing or the increase is approved by the court.</a:t>
            </a:r>
          </a:p>
          <a:p>
            <a:r>
              <a:rPr lang="en-US" sz="1600">
                <a:solidFill>
                  <a:schemeClr val="tx1"/>
                </a:solidFill>
              </a:rPr>
              <a:t>Incidental changes in the authorized fiduciary’s compensation that arise because of the decanting are not treated as an increase in the fiduciary’s compensation.  Thus, if the duration of a trust is extended, the fact that the fiduciary will receive compensation for a longer period is deemed to be incidental.</a:t>
            </a:r>
          </a:p>
        </p:txBody>
      </p:sp>
    </p:spTree>
    <p:extLst>
      <p:ext uri="{BB962C8B-B14F-4D97-AF65-F5344CB8AC3E}">
        <p14:creationId xmlns:p14="http://schemas.microsoft.com/office/powerpoint/2010/main" val="17789631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Uniform Trust Decanting Act	</a:t>
            </a:r>
          </a:p>
        </p:txBody>
      </p:sp>
      <p:sp>
        <p:nvSpPr>
          <p:cNvPr id="5" name="Text Placeholder 4"/>
          <p:cNvSpPr>
            <a:spLocks noGrp="1"/>
          </p:cNvSpPr>
          <p:nvPr>
            <p:ph type="body" sz="quarter" idx="12"/>
          </p:nvPr>
        </p:nvSpPr>
        <p:spPr/>
        <p:txBody>
          <a:bodyPr/>
          <a:lstStyle/>
          <a:p>
            <a:r>
              <a:rPr lang="en-US" sz="1800" b="1" u="sng">
                <a:solidFill>
                  <a:schemeClr val="tx1"/>
                </a:solidFill>
              </a:rPr>
              <a:t>Section 17 -- Relief from Liability and Indemnification</a:t>
            </a:r>
            <a:endParaRPr lang="en-US" sz="1800">
              <a:solidFill>
                <a:schemeClr val="tx1"/>
              </a:solidFill>
            </a:endParaRPr>
          </a:p>
          <a:p>
            <a:r>
              <a:rPr lang="en-US" sz="1800">
                <a:solidFill>
                  <a:schemeClr val="tx1"/>
                </a:solidFill>
              </a:rPr>
              <a:t>An authorized fiduciary cannot decant the first trust in order to insert in the second trust a provision that relieves the authorized fiduciary from liability or indemnifies the authorized fiduciary to a greater extent than what was provided under the first trust.  However, this may arise indirectly if the authorized fiduciary decants to another state whose laws provide additional protection from liability.</a:t>
            </a:r>
          </a:p>
          <a:p>
            <a:r>
              <a:rPr lang="en-US" sz="1800">
                <a:solidFill>
                  <a:schemeClr val="tx1"/>
                </a:solidFill>
              </a:rPr>
              <a:t>An authorized fiduciary of the first trust may be indemnified for any claims or liability that may become payable from the first trust after its assets are distributed to the second trust.</a:t>
            </a:r>
          </a:p>
          <a:p>
            <a:r>
              <a:rPr lang="en-US" sz="1800">
                <a:solidFill>
                  <a:schemeClr val="tx1"/>
                </a:solidFill>
              </a:rPr>
              <a:t>The Act makes it clear that a trust can be decanted to a jurisdiction where fiduciary responsibility can be divided, but the decanting cannot eliminate the fiduciary duties that accompany each fiduciary position under the second trust.  For example, a trustee who does not have investment responsibility under the second trust can be relieved of fiduciary liability for investment decisions so long as the investment advisor under the second trust acts in a fiduciary capacity and has fiduciary liability for its investment decisions.</a:t>
            </a:r>
          </a:p>
          <a:p>
            <a:endParaRPr lang="en-US" sz="1800">
              <a:solidFill>
                <a:schemeClr val="tx1"/>
              </a:solidFill>
            </a:endParaRPr>
          </a:p>
        </p:txBody>
      </p:sp>
    </p:spTree>
    <p:extLst>
      <p:ext uri="{BB962C8B-B14F-4D97-AF65-F5344CB8AC3E}">
        <p14:creationId xmlns:p14="http://schemas.microsoft.com/office/powerpoint/2010/main" val="2963920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	</a:t>
            </a:r>
          </a:p>
        </p:txBody>
      </p:sp>
      <p:sp>
        <p:nvSpPr>
          <p:cNvPr id="6" name="Text Placeholder 5"/>
          <p:cNvSpPr>
            <a:spLocks noGrp="1"/>
          </p:cNvSpPr>
          <p:nvPr>
            <p:ph type="body" sz="quarter" idx="12"/>
          </p:nvPr>
        </p:nvSpPr>
        <p:spPr/>
        <p:txBody>
          <a:bodyPr/>
          <a:lstStyle/>
          <a:p>
            <a:r>
              <a:rPr lang="en-US" b="1" u="sng">
                <a:solidFill>
                  <a:schemeClr val="tx1"/>
                </a:solidFill>
              </a:rPr>
              <a:t>Section 18 -- Removal or Replacement of Authorized Fiduciary</a:t>
            </a:r>
            <a:endParaRPr lang="en-US">
              <a:solidFill>
                <a:schemeClr val="tx1"/>
              </a:solidFill>
            </a:endParaRPr>
          </a:p>
          <a:p>
            <a:r>
              <a:rPr lang="en-US">
                <a:solidFill>
                  <a:schemeClr val="tx1"/>
                </a:solidFill>
              </a:rPr>
              <a:t>An authorized fiduciary may not decant in order to modify a provision in the first trust instrument that grants another person the right to remove or replace the fiduciary absent court approval or the consent of the person currently holding the removal and replacement right.  </a:t>
            </a:r>
          </a:p>
          <a:p>
            <a:r>
              <a:rPr lang="en-US">
                <a:solidFill>
                  <a:schemeClr val="tx1"/>
                </a:solidFill>
              </a:rPr>
              <a:t>In addition, unless the qualified beneficiaries also consent, the person holding the removal and replacement power can only consent to a modification with respect to herself or himself, and cannot consent to a modification of the right of any person who will subsequently hold the removal and replacement power. </a:t>
            </a:r>
          </a:p>
          <a:p>
            <a:r>
              <a:rPr lang="en-US">
                <a:solidFill>
                  <a:schemeClr val="tx1"/>
                </a:solidFill>
              </a:rPr>
              <a:t>Even with court approval or the consent of the qualified beneficiaries, however, the modification must grant a substantially similar power to another person.</a:t>
            </a:r>
          </a:p>
          <a:p>
            <a:endParaRPr lang="en-US">
              <a:solidFill>
                <a:schemeClr val="tx1"/>
              </a:solidFill>
            </a:endParaRPr>
          </a:p>
        </p:txBody>
      </p:sp>
    </p:spTree>
    <p:extLst>
      <p:ext uri="{BB962C8B-B14F-4D97-AF65-F5344CB8AC3E}">
        <p14:creationId xmlns:p14="http://schemas.microsoft.com/office/powerpoint/2010/main" val="22923302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Uniform Trust Decanting Act	</a:t>
            </a:r>
          </a:p>
        </p:txBody>
      </p:sp>
      <p:sp>
        <p:nvSpPr>
          <p:cNvPr id="9" name="Text Placeholder 8"/>
          <p:cNvSpPr>
            <a:spLocks noGrp="1"/>
          </p:cNvSpPr>
          <p:nvPr>
            <p:ph type="body" sz="quarter" idx="12"/>
          </p:nvPr>
        </p:nvSpPr>
        <p:spPr/>
        <p:txBody>
          <a:bodyPr/>
          <a:lstStyle/>
          <a:p>
            <a:r>
              <a:rPr lang="en-US" sz="1800" b="1" u="sng">
                <a:solidFill>
                  <a:schemeClr val="tx1"/>
                </a:solidFill>
              </a:rPr>
              <a:t>Section 19 -- Tax Related Limitations</a:t>
            </a:r>
            <a:endParaRPr lang="en-US" sz="1800">
              <a:solidFill>
                <a:schemeClr val="tx1"/>
              </a:solidFill>
            </a:endParaRPr>
          </a:p>
          <a:p>
            <a:r>
              <a:rPr lang="en-US" sz="1800">
                <a:solidFill>
                  <a:schemeClr val="tx1"/>
                </a:solidFill>
              </a:rPr>
              <a:t>This section limits the ability of an authorized fiduciary to decant and in doing so, jeopardize the tax benefits of the first trust.  Consequently, the authorized fiduciary cannot decant a trust in a manner that would jeopardize a marital deduction or charitable deduction of the first trust (either by including or omitted provisions which, if included in or omitted from the first trust would have caused the first trust not to qualify for the deduction).</a:t>
            </a:r>
          </a:p>
          <a:p>
            <a:r>
              <a:rPr lang="en-US" sz="1800">
                <a:solidFill>
                  <a:schemeClr val="tx1"/>
                </a:solidFill>
              </a:rPr>
              <a:t>The Act also protects gifts that qualified for the gift tax annual exclusion (i.e., by prohibiting the premature termination of existing Crummey rights) and also 2503(c) trust so that their duration cannot be extended prior to the time the beneficiary attains age 21.</a:t>
            </a:r>
          </a:p>
          <a:p>
            <a:r>
              <a:rPr lang="en-US" sz="1800">
                <a:solidFill>
                  <a:schemeClr val="tx1"/>
                </a:solidFill>
              </a:rPr>
              <a:t>If a trust that is eligible to hold sub-chapter S stock is decanted, the second trust must also be eligible to hold sub-chapter S stock.  For example, if an ESBT is decanted, the second trust may be either an ESBT, a QSST or a grantor trust. If the first trust is a QSST, the second trust must also be a QSST (i.e., it is not sufficient that the second trust be an authorized S-corp stockholder). </a:t>
            </a:r>
          </a:p>
          <a:p>
            <a:endParaRPr lang="en-US"/>
          </a:p>
        </p:txBody>
      </p:sp>
    </p:spTree>
    <p:extLst>
      <p:ext uri="{BB962C8B-B14F-4D97-AF65-F5344CB8AC3E}">
        <p14:creationId xmlns:p14="http://schemas.microsoft.com/office/powerpoint/2010/main" val="28007795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800" b="1" u="sng">
                <a:solidFill>
                  <a:schemeClr val="tx1"/>
                </a:solidFill>
              </a:rPr>
              <a:t>Section 19 -- Tax Related Limitations (cont’d)</a:t>
            </a:r>
            <a:endParaRPr lang="en-US" sz="1800">
              <a:solidFill>
                <a:schemeClr val="tx1"/>
              </a:solidFill>
            </a:endParaRPr>
          </a:p>
          <a:p>
            <a:r>
              <a:rPr lang="en-US" sz="1800">
                <a:solidFill>
                  <a:schemeClr val="tx1"/>
                </a:solidFill>
              </a:rPr>
              <a:t>If the first trust has a zero inclusion ratio because it is eligible to receive GST annual exclusion gifts under IRC Section 2642(c), the second trust may not include or omit a term that would prevent the second trust from also having a zero inclusion ratio.</a:t>
            </a:r>
          </a:p>
          <a:p>
            <a:r>
              <a:rPr lang="en-US" sz="1800">
                <a:solidFill>
                  <a:schemeClr val="tx1"/>
                </a:solidFill>
              </a:rPr>
              <a:t>If the first trust is directly or indirectly the beneficiary of an IRA or other qualified retirement benefit, and if the life expectancy of the beneficiary can be used to determine minimum distributions from the first trust, the trust cannot be decanted to a second trust that includes or omits a term that would have increased the required minimum distributions.</a:t>
            </a:r>
          </a:p>
          <a:p>
            <a:r>
              <a:rPr lang="en-US" sz="1800">
                <a:solidFill>
                  <a:schemeClr val="tx1"/>
                </a:solidFill>
              </a:rPr>
              <a:t>If the first trust qualifies as a foreign grantor trust under IRC Section 672(f)(2)(A) it cannot be decanted to a second trust that does not meet the requirements of that section.</a:t>
            </a:r>
          </a:p>
          <a:p>
            <a:r>
              <a:rPr lang="en-US" sz="1800">
                <a:solidFill>
                  <a:schemeClr val="tx1"/>
                </a:solidFill>
              </a:rPr>
              <a:t>The Act also provides a “catch-all” provision intended to preserve any other tax benefits not specifically listed in Section 19 for which the first trust qualified if the first trust instrument either expressly indicates an intent to qualify for the benefit or is clearly designed to so qualify. </a:t>
            </a:r>
          </a:p>
        </p:txBody>
      </p:sp>
    </p:spTree>
    <p:extLst>
      <p:ext uri="{BB962C8B-B14F-4D97-AF65-F5344CB8AC3E}">
        <p14:creationId xmlns:p14="http://schemas.microsoft.com/office/powerpoint/2010/main" val="5387316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2000" b="1" u="sng">
                <a:solidFill>
                  <a:schemeClr val="tx1"/>
                </a:solidFill>
              </a:rPr>
              <a:t>Section 19 -- Tax Related Limitations (cont’d)</a:t>
            </a:r>
            <a:endParaRPr lang="en-US" sz="2000">
              <a:solidFill>
                <a:schemeClr val="tx1"/>
              </a:solidFill>
            </a:endParaRPr>
          </a:p>
          <a:p>
            <a:r>
              <a:rPr lang="en-US" sz="2000">
                <a:solidFill>
                  <a:schemeClr val="tx1"/>
                </a:solidFill>
              </a:rPr>
              <a:t>Under the Act, grantor trust status (other than for a foreign grantor trust) is not a tax benefit and the Act expressly permits the exercise of a decanting power in order to change grantor trust status.  However, because the conversion of a non-grantor trust to a grantor trust could impose significant tax liability on the settlor, the settlor can object to the proposed conversion within the notice period unless the settlor has the power to cause the second trust to cease to be a grantor trust.  Similarly, where the first trust is a grantor trust and the settlor or someone else has the power to terminate grantor trust status, the second trust, if it is also a grantor trust, must contain the same provision allowing grantor trust status to be terminated.</a:t>
            </a:r>
          </a:p>
          <a:p>
            <a:endParaRPr lang="en-US"/>
          </a:p>
        </p:txBody>
      </p:sp>
    </p:spTree>
    <p:extLst>
      <p:ext uri="{BB962C8B-B14F-4D97-AF65-F5344CB8AC3E}">
        <p14:creationId xmlns:p14="http://schemas.microsoft.com/office/powerpoint/2010/main" val="1185329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p:txBody>
          <a:bodyPr/>
          <a:lstStyle/>
          <a:p>
            <a:r>
              <a:rPr lang="en-US" sz="1600" b="1" u="sng">
                <a:solidFill>
                  <a:schemeClr val="tx1"/>
                </a:solidFill>
              </a:rPr>
              <a:t>Section 20 -- Duration of Second Trust</a:t>
            </a:r>
            <a:endParaRPr lang="en-US" sz="1600">
              <a:solidFill>
                <a:schemeClr val="tx1"/>
              </a:solidFill>
            </a:endParaRPr>
          </a:p>
          <a:p>
            <a:r>
              <a:rPr lang="en-US" sz="1600">
                <a:solidFill>
                  <a:schemeClr val="tx1"/>
                </a:solidFill>
              </a:rPr>
              <a:t>The second trust can have a duration that is the same or different from the duration of the first trust; provided, however, that to the extent the property of the second trust is attributable to property of the first trust, the property of the second trust will be subject to any perpetuity, accumulation, or suspension-of-the-power-of-alienation period applicable to the first trust. </a:t>
            </a:r>
          </a:p>
          <a:p>
            <a:r>
              <a:rPr lang="en-US" sz="1600">
                <a:solidFill>
                  <a:schemeClr val="tx1"/>
                </a:solidFill>
              </a:rPr>
              <a:t>Thus, if a New York trust (where the maximum term of the trust was determined with reference to lives in being when the trust became irrevocable) is decanted to Delaware (which allows perpetual trusts) the perpetuities period applicable to the first trust cannot be eliminated in the second trust.</a:t>
            </a:r>
          </a:p>
          <a:p>
            <a:r>
              <a:rPr lang="en-US" sz="1600">
                <a:solidFill>
                  <a:schemeClr val="tx1"/>
                </a:solidFill>
              </a:rPr>
              <a:t>If, however, the duration of the first trust is limited to lives in being, the class of measuring lives under the second trust can be expanded as long as members of the expanded class were in being on the date the first trust became irrevocable.  Thus, if the first trust is to terminate with reference to issue of the settlor who were alive when the trust became irrevocable, the second trust can terminate with reference to issue of the settlor’s grandparents who were alive when the trust became irrevocable.</a:t>
            </a:r>
          </a:p>
          <a:p>
            <a:r>
              <a:rPr lang="en-US" sz="1600">
                <a:solidFill>
                  <a:schemeClr val="tx1"/>
                </a:solidFill>
              </a:rPr>
              <a:t>The second trust can also terminate earlier than the trust duration rule applicable to the first trust, so that an irrevocable trust that was created in 2010 can be decanted into a trust that became irrevocable on an earlier date.</a:t>
            </a:r>
          </a:p>
          <a:p>
            <a:endParaRPr lang="en-US"/>
          </a:p>
        </p:txBody>
      </p:sp>
    </p:spTree>
    <p:extLst>
      <p:ext uri="{BB962C8B-B14F-4D97-AF65-F5344CB8AC3E}">
        <p14:creationId xmlns:p14="http://schemas.microsoft.com/office/powerpoint/2010/main" val="2198944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829241"/>
          </a:xfrm>
        </p:spPr>
        <p:txBody>
          <a:bodyPr>
            <a:noAutofit/>
          </a:bodyPr>
          <a:lstStyle/>
          <a:p>
            <a:pPr defTabSz="914290" eaLnBrk="0" hangingPunct="0">
              <a:tabLst>
                <a:tab pos="2293660" algn="l"/>
              </a:tabLst>
              <a:defRPr/>
            </a:pPr>
            <a:r>
              <a:rPr lang="en-US">
                <a:latin typeface="Arial"/>
              </a:rPr>
              <a:t>TRUST DECANTINGS -- THRESHOLD CONSIDERATIONS FOR THE TRUSTEE (Cont’d)</a:t>
            </a:r>
          </a:p>
        </p:txBody>
      </p:sp>
      <p:sp>
        <p:nvSpPr>
          <p:cNvPr id="8" name="Text Placeholder 2"/>
          <p:cNvSpPr>
            <a:spLocks noGrp="1"/>
          </p:cNvSpPr>
          <p:nvPr>
            <p:ph type="body" sz="quarter" idx="12"/>
            <p:custDataLst>
              <p:tags r:id="rId3"/>
            </p:custDataLst>
          </p:nvPr>
        </p:nvSpPr>
        <p:spPr>
          <a:xfrm>
            <a:off x="358775" y="1552074"/>
            <a:ext cx="8424000" cy="4531926"/>
          </a:xfrm>
        </p:spPr>
        <p:txBody>
          <a:bodyPr/>
          <a:lstStyle/>
          <a:p>
            <a:pPr lvl="2">
              <a:buSzTx/>
              <a:buFont typeface="Arial"/>
              <a:buChar char="•"/>
            </a:pPr>
            <a:r>
              <a:rPr lang="en-US"/>
              <a:t>If the trust instrument creating the first trust is silent, the trustee must confirm whether he has the requisite power under the applicable state decanting statute.</a:t>
            </a:r>
          </a:p>
          <a:p>
            <a:pPr lvl="2">
              <a:buSzTx/>
              <a:buFont typeface="Arial"/>
              <a:buChar char="•"/>
            </a:pPr>
            <a:r>
              <a:rPr lang="en-US"/>
              <a:t>If the decanting will be effectuated under the applicable state decanting statute, the trustee must confirm that the exercise of the decanting power complies with all statutory requirements and does not violate any limitations under the statute.</a:t>
            </a:r>
          </a:p>
          <a:p>
            <a:pPr lvl="2">
              <a:buSzTx/>
              <a:buFont typeface="Arial"/>
              <a:buChar char="•"/>
            </a:pPr>
            <a:r>
              <a:rPr lang="en-US"/>
              <a:t>In addition, issues may arise in determining which state’s law applies to the first trust, particularly if the situs or governing law of the trust was changed prior to the proposed decanting.</a:t>
            </a:r>
          </a:p>
          <a:p>
            <a:pPr marL="3600" lvl="2" indent="0">
              <a:buClr>
                <a:srgbClr val="FF0000"/>
              </a:buClr>
              <a:buSzTx/>
              <a:buNone/>
            </a:pPr>
            <a:endParaRPr lang="en-US"/>
          </a:p>
        </p:txBody>
      </p:sp>
    </p:spTree>
    <p:custDataLst>
      <p:tags r:id="rId1"/>
    </p:custDataLst>
    <p:extLst>
      <p:ext uri="{BB962C8B-B14F-4D97-AF65-F5344CB8AC3E}">
        <p14:creationId xmlns:p14="http://schemas.microsoft.com/office/powerpoint/2010/main" val="21717802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Uniform Trust Decanting Act</a:t>
            </a:r>
          </a:p>
        </p:txBody>
      </p:sp>
      <p:sp>
        <p:nvSpPr>
          <p:cNvPr id="3" name="Text Placeholder 2"/>
          <p:cNvSpPr>
            <a:spLocks noGrp="1"/>
          </p:cNvSpPr>
          <p:nvPr>
            <p:ph type="body" sz="quarter" idx="12"/>
          </p:nvPr>
        </p:nvSpPr>
        <p:spPr/>
        <p:txBody>
          <a:bodyPr/>
          <a:lstStyle/>
          <a:p>
            <a:r>
              <a:rPr lang="en-US" sz="1700" b="1" u="sng">
                <a:solidFill>
                  <a:schemeClr val="tx1"/>
                </a:solidFill>
              </a:rPr>
              <a:t>Section 21 -- Need to Distribute Not Required</a:t>
            </a:r>
            <a:endParaRPr lang="en-US" sz="1700">
              <a:solidFill>
                <a:schemeClr val="tx1"/>
              </a:solidFill>
            </a:endParaRPr>
          </a:p>
          <a:p>
            <a:r>
              <a:rPr lang="en-US" sz="1700">
                <a:solidFill>
                  <a:schemeClr val="tx1"/>
                </a:solidFill>
              </a:rPr>
              <a:t>An authorized fiduciary may exercise the decanting power even if the authorized fiduciary would not have made a principal distribution to a beneficiary under the distribution standard of the first trust.  Thus, if distributions can be made subject to a HEMS standard, taking into account the beneficiary’s other resources, the authorized fiduciary can decant the trust even if the beneficiary has sufficient other resources so that he would not have received any distribution from the first trust.  </a:t>
            </a:r>
          </a:p>
          <a:p>
            <a:r>
              <a:rPr lang="en-US" sz="1700">
                <a:solidFill>
                  <a:schemeClr val="tx1"/>
                </a:solidFill>
              </a:rPr>
              <a:t>However, the authorized fiduciary must still have a current right (and not a future right) to distribute trust principal to the beneficiary.</a:t>
            </a:r>
          </a:p>
          <a:p>
            <a:r>
              <a:rPr lang="en-US" sz="1700" b="1" u="sng">
                <a:solidFill>
                  <a:schemeClr val="tx1"/>
                </a:solidFill>
              </a:rPr>
              <a:t>Section 22 -- Savings Provision </a:t>
            </a:r>
            <a:endParaRPr lang="en-US" sz="1700">
              <a:solidFill>
                <a:schemeClr val="tx1"/>
              </a:solidFill>
            </a:endParaRPr>
          </a:p>
          <a:p>
            <a:r>
              <a:rPr lang="en-US" sz="1700">
                <a:solidFill>
                  <a:schemeClr val="tx1"/>
                </a:solidFill>
              </a:rPr>
              <a:t>The Act provides a remedy for a decanting that does not comply with the Act’s requirements.  In such a case, any impermissible provisions included in the second trust are read out and any required provision from the first trust is read into the second trust.  This avoids having the decanting invalidated completely.  To the extent the terms of the second trust are revised as a result of the savings clause, the authorized fiduciary has a duty to inform the qualified beneficiaries of the change (since the copy of the second trust instrument that they received as a part of the notice requirement would not accurately reflect the terms of the second trust).</a:t>
            </a:r>
          </a:p>
          <a:p>
            <a:endParaRPr lang="en-US" sz="1800"/>
          </a:p>
        </p:txBody>
      </p:sp>
    </p:spTree>
    <p:extLst>
      <p:ext uri="{BB962C8B-B14F-4D97-AF65-F5344CB8AC3E}">
        <p14:creationId xmlns:p14="http://schemas.microsoft.com/office/powerpoint/2010/main" val="1648345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	</a:t>
            </a:r>
          </a:p>
        </p:txBody>
      </p:sp>
      <p:sp>
        <p:nvSpPr>
          <p:cNvPr id="6" name="Text Placeholder 5"/>
          <p:cNvSpPr>
            <a:spLocks noGrp="1"/>
          </p:cNvSpPr>
          <p:nvPr>
            <p:ph type="body" sz="quarter" idx="12"/>
          </p:nvPr>
        </p:nvSpPr>
        <p:spPr/>
        <p:txBody>
          <a:bodyPr/>
          <a:lstStyle/>
          <a:p>
            <a:r>
              <a:rPr lang="en-US" sz="2100" b="1" u="sng">
                <a:solidFill>
                  <a:schemeClr val="tx1"/>
                </a:solidFill>
              </a:rPr>
              <a:t>Section 23 – Trust for Care of Animal</a:t>
            </a:r>
            <a:endParaRPr lang="en-US" sz="2100">
              <a:solidFill>
                <a:schemeClr val="tx1"/>
              </a:solidFill>
            </a:endParaRPr>
          </a:p>
          <a:p>
            <a:r>
              <a:rPr lang="en-US" sz="2100">
                <a:solidFill>
                  <a:schemeClr val="tx1"/>
                </a:solidFill>
              </a:rPr>
              <a:t>This section applies to trusts created to provide for the care of one or more animals.  Since the term “person” does not include a nonhuman animal, an animal trust technically does not have a beneficiary for the purposes of state law decanting statutes.  Whether an animal trust can be decanted will depend upon the level of discretion the authorized fiduciary has to make distributions for the animal or any other person.  Since animal trusts generally have a human who is designated to enforce the trust on behalf of the animal, that person is entitled to receive notice of the decanting.  If such a person does not exist, then the trustee can request the court to appoint such a person.  If an animal trust is decanted, the funds must continue to be used for their intended purpose during the period they are intended to benefit the animal, and trust assets cannot be diverted to other beneficiaries of the trust.</a:t>
            </a:r>
            <a:br>
              <a:rPr lang="en-US" sz="2100">
                <a:solidFill>
                  <a:schemeClr val="tx1"/>
                </a:solidFill>
              </a:rPr>
            </a:br>
            <a:endParaRPr lang="en-US"/>
          </a:p>
        </p:txBody>
      </p:sp>
    </p:spTree>
    <p:extLst>
      <p:ext uri="{BB962C8B-B14F-4D97-AF65-F5344CB8AC3E}">
        <p14:creationId xmlns:p14="http://schemas.microsoft.com/office/powerpoint/2010/main" val="42628447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a:t>
            </a:r>
          </a:p>
        </p:txBody>
      </p:sp>
      <p:sp>
        <p:nvSpPr>
          <p:cNvPr id="6" name="Text Placeholder 5"/>
          <p:cNvSpPr>
            <a:spLocks noGrp="1"/>
          </p:cNvSpPr>
          <p:nvPr>
            <p:ph type="body" sz="quarter" idx="12"/>
          </p:nvPr>
        </p:nvSpPr>
        <p:spPr>
          <a:xfrm>
            <a:off x="358775" y="1066800"/>
            <a:ext cx="8424000" cy="4579845"/>
          </a:xfrm>
        </p:spPr>
        <p:txBody>
          <a:bodyPr/>
          <a:lstStyle/>
          <a:p>
            <a:r>
              <a:rPr lang="en-US" sz="2000" b="1" u="sng">
                <a:solidFill>
                  <a:schemeClr val="tx1"/>
                </a:solidFill>
              </a:rPr>
              <a:t>Section 24 – Terms of Second Trust</a:t>
            </a:r>
            <a:endParaRPr lang="en-US" sz="2000">
              <a:solidFill>
                <a:schemeClr val="tx1"/>
              </a:solidFill>
            </a:endParaRPr>
          </a:p>
          <a:p>
            <a:r>
              <a:rPr lang="en-US" sz="2000">
                <a:solidFill>
                  <a:schemeClr val="tx1"/>
                </a:solidFill>
              </a:rPr>
              <a:t>This section provides that a reference in an adopting state’s trust code to a trust instrument or terms of the trust includes a second trust instrument and the terms of the second trust.</a:t>
            </a:r>
          </a:p>
          <a:p>
            <a:r>
              <a:rPr lang="en-US" sz="2000" b="1" u="sng">
                <a:solidFill>
                  <a:schemeClr val="tx1"/>
                </a:solidFill>
              </a:rPr>
              <a:t>Section 25 -- Settlor</a:t>
            </a:r>
            <a:endParaRPr lang="en-US" sz="2000">
              <a:solidFill>
                <a:schemeClr val="tx1"/>
              </a:solidFill>
            </a:endParaRPr>
          </a:p>
          <a:p>
            <a:r>
              <a:rPr lang="en-US" sz="2000">
                <a:solidFill>
                  <a:schemeClr val="tx1"/>
                </a:solidFill>
              </a:rPr>
              <a:t>The settlor of the first trust will be considered to be the settlor of the second trust with respect to the portion of the principal of the first trust that is subject to the exercise of the decanting power.  Thus, if the first trust is decanted to a new trust with assets contributed by a settlor other than the settlor of the first trust, the settlor of the first trust will be considered the settlor of only that portion of the second trust that is funded with assets contributed from the first trust.  In such a case, if issues regarding the second trust arise and if the intent of the settlor would be relevant to resolving those issues, the intent of the settlors of the first trust and the second trust, as well as the authorized fiduciary, may be considered.</a:t>
            </a:r>
          </a:p>
          <a:p>
            <a:endParaRPr lang="en-US" sz="2000">
              <a:solidFill>
                <a:schemeClr val="tx1"/>
              </a:solidFill>
            </a:endParaRPr>
          </a:p>
          <a:p>
            <a:endParaRPr lang="en-US"/>
          </a:p>
        </p:txBody>
      </p:sp>
    </p:spTree>
    <p:extLst>
      <p:ext uri="{BB962C8B-B14F-4D97-AF65-F5344CB8AC3E}">
        <p14:creationId xmlns:p14="http://schemas.microsoft.com/office/powerpoint/2010/main" val="42750465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Uniform Trust Decanting Act		</a:t>
            </a:r>
          </a:p>
        </p:txBody>
      </p:sp>
      <p:sp>
        <p:nvSpPr>
          <p:cNvPr id="6" name="Text Placeholder 5"/>
          <p:cNvSpPr>
            <a:spLocks noGrp="1"/>
          </p:cNvSpPr>
          <p:nvPr>
            <p:ph type="body" sz="quarter" idx="12"/>
          </p:nvPr>
        </p:nvSpPr>
        <p:spPr/>
        <p:txBody>
          <a:bodyPr/>
          <a:lstStyle/>
          <a:p>
            <a:r>
              <a:rPr lang="en-US" sz="1600" b="1" u="sng">
                <a:solidFill>
                  <a:schemeClr val="tx1"/>
                </a:solidFill>
              </a:rPr>
              <a:t>Section 26 – Later-Discovered Property</a:t>
            </a:r>
            <a:endParaRPr lang="en-US" sz="1600">
              <a:solidFill>
                <a:schemeClr val="tx1"/>
              </a:solidFill>
            </a:endParaRPr>
          </a:p>
          <a:p>
            <a:r>
              <a:rPr lang="en-US" sz="1600">
                <a:solidFill>
                  <a:schemeClr val="tx1"/>
                </a:solidFill>
              </a:rPr>
              <a:t>If the authorized fiduciary intended to distribute all of the property of the first trust to the second trust, all later-discovered property and property paid to or acquired by the first trust after the exercise of the decanting power is part of the estate of the second trust.</a:t>
            </a:r>
          </a:p>
          <a:p>
            <a:r>
              <a:rPr lang="en-US" sz="1600">
                <a:solidFill>
                  <a:schemeClr val="tx1"/>
                </a:solidFill>
              </a:rPr>
              <a:t>If the authorized fiduciary intended to distribute only part of the property of the first trust to the second trust, all later-discovered property and property paid to or acquired by the first trust after the exercise of the decanting power is part of the estate of the first trust.</a:t>
            </a:r>
          </a:p>
          <a:p>
            <a:r>
              <a:rPr lang="en-US" sz="1600">
                <a:solidFill>
                  <a:schemeClr val="tx1"/>
                </a:solidFill>
              </a:rPr>
              <a:t>Notwithstanding the foregoing rules, the authorized fiduciary may specify a contrary result in the instrument exercising the decanting power.</a:t>
            </a:r>
          </a:p>
          <a:p>
            <a:r>
              <a:rPr lang="en-US" sz="1600" b="1" u="sng">
                <a:solidFill>
                  <a:schemeClr val="tx1"/>
                </a:solidFill>
              </a:rPr>
              <a:t>Section 27 – Obligations</a:t>
            </a:r>
            <a:endParaRPr lang="en-US" sz="1600">
              <a:solidFill>
                <a:schemeClr val="tx1"/>
              </a:solidFill>
            </a:endParaRPr>
          </a:p>
          <a:p>
            <a:r>
              <a:rPr lang="en-US" sz="1600">
                <a:solidFill>
                  <a:schemeClr val="tx1"/>
                </a:solidFill>
              </a:rPr>
              <a:t>If property of the first trust is subject to an enforceable debt, liability or other obligation, the trustee cannot evade those liabilities by decanting to a new trust.  The debt, liability or other obligation will be enforceable against the property of the second trust to the same extent as under the first trust.  Only obligations that are enforceable at the time of the decanting are protected.  However, this Section does not prevent an authorized fiduciary from exercising the decanting power to protect trust property to a greater extent under the second trust than it was protected under the first trust (i.e., the trustee can decant to add a spendthrift provision to a trust).</a:t>
            </a:r>
          </a:p>
          <a:p>
            <a:endParaRPr lang="en-US" sz="1600">
              <a:solidFill>
                <a:schemeClr val="tx1"/>
              </a:solidFill>
            </a:endParaRPr>
          </a:p>
        </p:txBody>
      </p:sp>
    </p:spTree>
    <p:extLst>
      <p:ext uri="{BB962C8B-B14F-4D97-AF65-F5344CB8AC3E}">
        <p14:creationId xmlns:p14="http://schemas.microsoft.com/office/powerpoint/2010/main" val="13009514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a:xfrm>
            <a:off x="360000" y="180000"/>
            <a:ext cx="8424000" cy="504000"/>
          </a:xfrm>
        </p:spPr>
        <p:txBody>
          <a:bodyPr/>
          <a:lstStyle/>
          <a:p>
            <a:r>
              <a:rPr lang="en-US"/>
              <a:t>DECANTING UNDER COMMON LAW</a:t>
            </a:r>
          </a:p>
        </p:txBody>
      </p:sp>
      <p:sp>
        <p:nvSpPr>
          <p:cNvPr id="11" name="Text Placeholder 6"/>
          <p:cNvSpPr>
            <a:spLocks noGrp="1"/>
          </p:cNvSpPr>
          <p:nvPr>
            <p:ph type="body" sz="quarter" idx="12"/>
            <p:custDataLst>
              <p:tags r:id="rId3"/>
            </p:custDataLst>
          </p:nvPr>
        </p:nvSpPr>
        <p:spPr>
          <a:xfrm>
            <a:off x="127000" y="684000"/>
            <a:ext cx="8657000" cy="5922000"/>
          </a:xfrm>
          <a:noFill/>
        </p:spPr>
        <p:txBody>
          <a:bodyPr>
            <a:normAutofit lnSpcReduction="10000"/>
          </a:bodyPr>
          <a:lstStyle/>
          <a:p>
            <a:pPr>
              <a:spcAft>
                <a:spcPts val="600"/>
              </a:spcAft>
            </a:pPr>
            <a:r>
              <a:rPr lang="en-US" sz="1600" b="1">
                <a:solidFill>
                  <a:schemeClr val="tx1"/>
                </a:solidFill>
              </a:rPr>
              <a:t>What if you practice in a state that does not have a decanting statute and the trust instrument does not contain a decanting provision?   A decanting may be possible under common law.  A common law basis for decanting is recognized under court decisions in Florida, New Jersey, Iowa and Massachusetts, and is also supported under both the Second and Third Restatements of Property.</a:t>
            </a:r>
            <a:endParaRPr lang="en-US" sz="1600" b="1">
              <a:solidFill>
                <a:schemeClr val="tx1"/>
              </a:solidFill>
              <a:latin typeface="Arial"/>
            </a:endParaRPr>
          </a:p>
          <a:p>
            <a:pPr marL="466725" indent="-466725">
              <a:spcBef>
                <a:spcPts val="600"/>
              </a:spcBef>
              <a:spcAft>
                <a:spcPct val="0"/>
              </a:spcAft>
              <a:buAutoNum type="alphaUcPeriod"/>
              <a:tabLst>
                <a:tab pos="914400" algn="l"/>
                <a:tab pos="3249613" algn="l"/>
              </a:tabLst>
            </a:pPr>
            <a:r>
              <a:rPr lang="en-US" sz="1600" b="1" u="sng"/>
              <a:t>CASES</a:t>
            </a:r>
          </a:p>
          <a:p>
            <a:pPr marL="466725" indent="-447675" algn="just">
              <a:spcBef>
                <a:spcPts val="600"/>
              </a:spcBef>
              <a:tabLst>
                <a:tab pos="914400" algn="l"/>
                <a:tab pos="3249613" algn="l"/>
              </a:tabLst>
            </a:pPr>
            <a:r>
              <a:rPr lang="en-US" sz="1600" b="1">
                <a:solidFill>
                  <a:schemeClr val="tx1"/>
                </a:solidFill>
              </a:rPr>
              <a:t>1.</a:t>
            </a:r>
            <a:r>
              <a:rPr lang="en-US" sz="1400" b="1">
                <a:solidFill>
                  <a:schemeClr val="tx1"/>
                </a:solidFill>
              </a:rPr>
              <a:t>	</a:t>
            </a:r>
            <a:r>
              <a:rPr lang="en-US" sz="1400" b="1" i="1" u="sng">
                <a:solidFill>
                  <a:schemeClr val="tx1"/>
                </a:solidFill>
              </a:rPr>
              <a:t>Phipps v. Palm Beach Trust Co.</a:t>
            </a:r>
            <a:r>
              <a:rPr lang="en-US" sz="1400" b="1" u="sng">
                <a:solidFill>
                  <a:schemeClr val="tx1"/>
                </a:solidFill>
              </a:rPr>
              <a:t> (Florida Supreme Court) (1940)</a:t>
            </a:r>
            <a:r>
              <a:rPr lang="en-US" sz="1400">
                <a:solidFill>
                  <a:schemeClr val="tx1"/>
                </a:solidFill>
              </a:rPr>
              <a:t>: Phipps is the first American case recognizing the ability of a trustee 	authorized to make discretionary trust distributions to exercise that power to distribute trust assets to a second trust for the benefit of the beneficiaries of the first trust.</a:t>
            </a:r>
            <a:endParaRPr lang="en-US" sz="1400" b="1" u="sng"/>
          </a:p>
          <a:p>
            <a:pPr lvl="3">
              <a:buSzTx/>
              <a:buFont typeface="Arial"/>
              <a:buChar char="–"/>
            </a:pPr>
            <a:r>
              <a:rPr lang="en-US" sz="1400" b="1" u="sng">
                <a:solidFill>
                  <a:srgbClr val="000000"/>
                </a:solidFill>
              </a:rPr>
              <a:t>Facts</a:t>
            </a:r>
            <a:r>
              <a:rPr lang="en-US" sz="1400">
                <a:solidFill>
                  <a:srgbClr val="000000"/>
                </a:solidFill>
              </a:rPr>
              <a:t> – Wife (“W”) created a discretionary trust for her children and descendants and named Husband (“H”) and Trust Co. as trustees, giving H the absolute discretion to distribute trust assets among the beneficiaries.  H distributed the assets of the first trust to a second trust for the benefit of the same persons.  However, the second trust granted one of W’s children a testamentary power of appointment exercisable in favor of his wife, who was </a:t>
            </a:r>
            <a:r>
              <a:rPr lang="en-US" sz="1400" u="sng">
                <a:solidFill>
                  <a:srgbClr val="000000"/>
                </a:solidFill>
              </a:rPr>
              <a:t>not</a:t>
            </a:r>
            <a:r>
              <a:rPr lang="en-US" sz="1400">
                <a:solidFill>
                  <a:srgbClr val="000000"/>
                </a:solidFill>
              </a:rPr>
              <a:t> a beneficiary under the first trust.</a:t>
            </a:r>
          </a:p>
          <a:p>
            <a:pPr lvl="3">
              <a:buSzTx/>
              <a:buFont typeface="Arial"/>
              <a:buChar char="–"/>
            </a:pPr>
            <a:r>
              <a:rPr lang="en-US" sz="1400" b="1" u="sng">
                <a:solidFill>
                  <a:srgbClr val="000000"/>
                </a:solidFill>
              </a:rPr>
              <a:t>Issue</a:t>
            </a:r>
            <a:r>
              <a:rPr lang="en-US" sz="1400">
                <a:solidFill>
                  <a:srgbClr val="000000"/>
                </a:solidFill>
              </a:rPr>
              <a:t> – The corporate trustee brought a construction proceeding to determine whether H’s actions were within the scope of his powers as trustee.</a:t>
            </a:r>
          </a:p>
          <a:p>
            <a:pPr lvl="3">
              <a:buSzTx/>
              <a:buFont typeface="Arial"/>
              <a:buChar char="–"/>
            </a:pPr>
            <a:r>
              <a:rPr lang="en-US" sz="1400" b="1" u="sng">
                <a:solidFill>
                  <a:srgbClr val="000000"/>
                </a:solidFill>
              </a:rPr>
              <a:t>Holding</a:t>
            </a:r>
            <a:r>
              <a:rPr lang="en-US" sz="1400">
                <a:solidFill>
                  <a:srgbClr val="000000"/>
                </a:solidFill>
              </a:rPr>
              <a:t> – The Florida Supreme Court upheld H’s actions.  First, it determined that H’s distribution power was a special power of appointment, which included not only the ability to appoint the trust property outright to a beneficiary, but also to create a lesser interest, such as an interest in further trust.  Second, the Court noted that the class of beneficiaries under the second trust was identical to those under the first trust.</a:t>
            </a:r>
          </a:p>
          <a:p>
            <a:pPr lvl="3">
              <a:buSzTx/>
              <a:buFont typeface="Arial"/>
              <a:buChar char="–"/>
            </a:pPr>
            <a:r>
              <a:rPr lang="en-US" sz="1400" b="1" u="sng">
                <a:solidFill>
                  <a:srgbClr val="000000"/>
                </a:solidFill>
              </a:rPr>
              <a:t>Commentary</a:t>
            </a:r>
            <a:r>
              <a:rPr lang="en-US" sz="1400">
                <a:solidFill>
                  <a:srgbClr val="000000"/>
                </a:solidFill>
              </a:rPr>
              <a:t> –</a:t>
            </a:r>
            <a:r>
              <a:rPr lang="en-US" sz="1400" i="1">
                <a:solidFill>
                  <a:srgbClr val="000000"/>
                </a:solidFill>
              </a:rPr>
              <a:t>Phipps</a:t>
            </a:r>
            <a:r>
              <a:rPr lang="en-US" sz="1400">
                <a:solidFill>
                  <a:srgbClr val="000000"/>
                </a:solidFill>
              </a:rPr>
              <a:t> is often cited as common law authority for a trustee’s ability to appoint trust property in further trust,  However, H’s distribution power was more like a beneficiary power of appointment and less like the type of discretionary distribution power that a trustee normally has.	</a:t>
            </a:r>
          </a:p>
          <a:p>
            <a:pPr lvl="3">
              <a:buClr>
                <a:srgbClr val="FF0000"/>
              </a:buClr>
              <a:buSzTx/>
              <a:buFont typeface="Arial"/>
              <a:buChar char="–"/>
            </a:pPr>
            <a:endParaRPr lang="en-US">
              <a:latin typeface="Arial"/>
            </a:endParaRPr>
          </a:p>
        </p:txBody>
      </p:sp>
    </p:spTree>
    <p:custDataLst>
      <p:tags r:id="rId1"/>
    </p:custDataLst>
    <p:extLst>
      <p:ext uri="{BB962C8B-B14F-4D97-AF65-F5344CB8AC3E}">
        <p14:creationId xmlns:p14="http://schemas.microsoft.com/office/powerpoint/2010/main" val="32341756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a:xfrm>
            <a:off x="360000" y="180000"/>
            <a:ext cx="8424000" cy="504000"/>
          </a:xfrm>
        </p:spPr>
        <p:txBody>
          <a:bodyPr/>
          <a:lstStyle/>
          <a:p>
            <a:r>
              <a:rPr lang="en-US"/>
              <a:t>DECANTING UNDER COMMON LAW (Cont‘d)</a:t>
            </a:r>
          </a:p>
        </p:txBody>
      </p:sp>
      <p:sp>
        <p:nvSpPr>
          <p:cNvPr id="11" name="Text Placeholder 6"/>
          <p:cNvSpPr>
            <a:spLocks noGrp="1"/>
          </p:cNvSpPr>
          <p:nvPr>
            <p:ph type="body" sz="quarter" idx="12"/>
            <p:custDataLst>
              <p:tags r:id="rId3"/>
            </p:custDataLst>
          </p:nvPr>
        </p:nvSpPr>
        <p:spPr>
          <a:xfrm>
            <a:off x="127000" y="712575"/>
            <a:ext cx="8657000" cy="5922000"/>
          </a:xfrm>
          <a:noFill/>
        </p:spPr>
        <p:txBody>
          <a:bodyPr/>
          <a:lstStyle/>
          <a:p>
            <a:pPr marL="466725" indent="-466725">
              <a:spcBef>
                <a:spcPts val="600"/>
              </a:spcBef>
              <a:spcAft>
                <a:spcPct val="0"/>
              </a:spcAft>
              <a:buAutoNum type="alphaUcPeriod"/>
              <a:tabLst>
                <a:tab pos="914400" algn="l"/>
                <a:tab pos="3249613" algn="l"/>
              </a:tabLst>
            </a:pPr>
            <a:r>
              <a:rPr lang="en-US" sz="1600" b="1" u="sng"/>
              <a:t>CASES</a:t>
            </a:r>
          </a:p>
          <a:p>
            <a:pPr marL="466725" indent="-447675" algn="just">
              <a:spcBef>
                <a:spcPts val="600"/>
              </a:spcBef>
              <a:tabLst>
                <a:tab pos="914400" algn="l"/>
                <a:tab pos="3249613" algn="l"/>
              </a:tabLst>
            </a:pPr>
            <a:r>
              <a:rPr lang="en-US" sz="1600" b="1">
                <a:solidFill>
                  <a:schemeClr val="tx1"/>
                </a:solidFill>
              </a:rPr>
              <a:t>2.</a:t>
            </a:r>
            <a:r>
              <a:rPr lang="en-US" sz="1400" b="1">
                <a:solidFill>
                  <a:schemeClr val="tx1"/>
                </a:solidFill>
              </a:rPr>
              <a:t>	</a:t>
            </a:r>
            <a:r>
              <a:rPr lang="en-US" sz="1400" b="1" i="1" u="sng">
                <a:solidFill>
                  <a:schemeClr val="tx1"/>
                </a:solidFill>
              </a:rPr>
              <a:t>Wiedenmayer v. Johnson  </a:t>
            </a:r>
            <a:r>
              <a:rPr lang="en-US" sz="1400" b="1" u="sng">
                <a:solidFill>
                  <a:schemeClr val="tx1"/>
                </a:solidFill>
              </a:rPr>
              <a:t>(N.J. Superior Court) (1969)</a:t>
            </a:r>
          </a:p>
          <a:p>
            <a:pPr lvl="3">
              <a:buSzTx/>
              <a:buFont typeface="Arial"/>
              <a:buChar char="–"/>
            </a:pPr>
            <a:r>
              <a:rPr lang="en-US" sz="1600" b="1" u="sng">
                <a:solidFill>
                  <a:srgbClr val="000000"/>
                </a:solidFill>
              </a:rPr>
              <a:t>Facts</a:t>
            </a:r>
            <a:r>
              <a:rPr lang="en-US" sz="1600">
                <a:solidFill>
                  <a:srgbClr val="000000"/>
                </a:solidFill>
              </a:rPr>
              <a:t> – Wiedenmayer involved a trust held for the benefit of an heir to the Johnson &amp; Johnson family fortune.  The trust gave the trustees absolute discretion to distribute trust principal to the beneficiary at any time they deemed it to be for his best interests.  The trustees distributed the trust assets to another trust for the benefit of the beneficiary.  The beneficiary had been married and divorced and the trustees determined that the distribution in further trust was for the financial benefit of the beneficiary in that it would protect the trust assets from the claims of another spouse.</a:t>
            </a:r>
          </a:p>
          <a:p>
            <a:pPr lvl="3">
              <a:buSzTx/>
              <a:buFont typeface="Arial"/>
              <a:buChar char="–"/>
            </a:pPr>
            <a:r>
              <a:rPr lang="en-US" sz="1600" b="1" u="sng">
                <a:solidFill>
                  <a:srgbClr val="000000"/>
                </a:solidFill>
              </a:rPr>
              <a:t>Issue</a:t>
            </a:r>
            <a:r>
              <a:rPr lang="en-US" sz="1600">
                <a:solidFill>
                  <a:srgbClr val="000000"/>
                </a:solidFill>
              </a:rPr>
              <a:t> – The guardian ad litem for the beneficiary’s minor children opposed the distribution to the second trust, claiming that it would defeat the children’s contingent remainder interest under the first trust.</a:t>
            </a:r>
          </a:p>
          <a:p>
            <a:pPr lvl="3">
              <a:buSzTx/>
              <a:buFont typeface="Arial"/>
              <a:buChar char="–"/>
            </a:pPr>
            <a:r>
              <a:rPr lang="en-US" sz="1600" b="1" u="sng">
                <a:solidFill>
                  <a:srgbClr val="000000"/>
                </a:solidFill>
              </a:rPr>
              <a:t>Holding</a:t>
            </a:r>
            <a:r>
              <a:rPr lang="en-US" sz="1600">
                <a:solidFill>
                  <a:srgbClr val="000000"/>
                </a:solidFill>
              </a:rPr>
              <a:t> – The court held for the trustees, finding that the appointment in further trust was consistent with the settlor’s intent since it was in the best interest of the beneficiary to protect the trust assets from future creditor claims.  It also reasoned that an outright distribution of trust assets to the beneficiary, which was within the scope of the trustees’ powers, would similarly defeat the interests of the trust’s remainder beneficiaries.</a:t>
            </a:r>
          </a:p>
          <a:p>
            <a:pPr lvl="3">
              <a:buSzTx/>
              <a:buFont typeface="Arial"/>
              <a:buChar char="–"/>
            </a:pPr>
            <a:r>
              <a:rPr lang="en-US" sz="1600" b="1" u="sng">
                <a:solidFill>
                  <a:srgbClr val="000000"/>
                </a:solidFill>
              </a:rPr>
              <a:t>Note</a:t>
            </a:r>
            <a:r>
              <a:rPr lang="en-US" sz="1600">
                <a:solidFill>
                  <a:srgbClr val="000000"/>
                </a:solidFill>
              </a:rPr>
              <a:t> -- The trustees’ willingness to make distributions from the trust to the grantor’s son was expressly conditioned on the son agreeing to establish a second trust to receive those distributions.</a:t>
            </a:r>
          </a:p>
          <a:p>
            <a:pPr lvl="3">
              <a:buClr>
                <a:srgbClr val="FF0000"/>
              </a:buClr>
              <a:buSzTx/>
              <a:buFont typeface="Arial"/>
              <a:buChar char="–"/>
            </a:pPr>
            <a:endParaRPr lang="en-US" sz="1600">
              <a:solidFill>
                <a:srgbClr val="000000"/>
              </a:solidFill>
            </a:endParaRPr>
          </a:p>
          <a:p>
            <a:pPr lvl="3">
              <a:buClr>
                <a:srgbClr val="FF0000"/>
              </a:buClr>
              <a:buSzTx/>
              <a:buFont typeface="Arial"/>
              <a:buChar char="–"/>
            </a:pPr>
            <a:endParaRPr lang="en-US">
              <a:solidFill>
                <a:srgbClr val="000000"/>
              </a:solidFill>
            </a:endParaRPr>
          </a:p>
          <a:p>
            <a:pPr lvl="3">
              <a:buClr>
                <a:srgbClr val="FF0000"/>
              </a:buClr>
              <a:buSzTx/>
              <a:buFont typeface="Arial"/>
              <a:buChar char="–"/>
            </a:pPr>
            <a:endParaRPr lang="en-US">
              <a:solidFill>
                <a:srgbClr val="000000"/>
              </a:solidFill>
            </a:endParaRPr>
          </a:p>
          <a:p>
            <a:pPr lvl="3">
              <a:buClr>
                <a:srgbClr val="FF0000"/>
              </a:buClr>
              <a:buSzTx/>
              <a:buFont typeface="Arial"/>
              <a:buChar char="–"/>
            </a:pPr>
            <a:endParaRPr lang="en-US">
              <a:latin typeface="Arial"/>
            </a:endParaRPr>
          </a:p>
        </p:txBody>
      </p:sp>
    </p:spTree>
    <p:custDataLst>
      <p:tags r:id="rId1"/>
    </p:custDataLst>
    <p:extLst>
      <p:ext uri="{BB962C8B-B14F-4D97-AF65-F5344CB8AC3E}">
        <p14:creationId xmlns:p14="http://schemas.microsoft.com/office/powerpoint/2010/main" val="39633366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a:xfrm>
            <a:off x="360000" y="180000"/>
            <a:ext cx="8424000" cy="504000"/>
          </a:xfrm>
        </p:spPr>
        <p:txBody>
          <a:bodyPr/>
          <a:lstStyle/>
          <a:p>
            <a:r>
              <a:rPr lang="en-US"/>
              <a:t>DECANTING UNDER COMMON LAW (Cont‘d)</a:t>
            </a:r>
          </a:p>
        </p:txBody>
      </p:sp>
      <p:sp>
        <p:nvSpPr>
          <p:cNvPr id="11" name="Text Placeholder 6"/>
          <p:cNvSpPr>
            <a:spLocks noGrp="1"/>
          </p:cNvSpPr>
          <p:nvPr>
            <p:ph type="body" sz="quarter" idx="12"/>
            <p:custDataLst>
              <p:tags r:id="rId3"/>
            </p:custDataLst>
          </p:nvPr>
        </p:nvSpPr>
        <p:spPr>
          <a:xfrm>
            <a:off x="127000" y="684000"/>
            <a:ext cx="8657000" cy="5922000"/>
          </a:xfrm>
          <a:noFill/>
        </p:spPr>
        <p:txBody>
          <a:bodyPr/>
          <a:lstStyle/>
          <a:p>
            <a:pPr marL="466725" indent="-466725">
              <a:spcBef>
                <a:spcPts val="600"/>
              </a:spcBef>
              <a:spcAft>
                <a:spcPct val="0"/>
              </a:spcAft>
              <a:buAutoNum type="alphaUcPeriod"/>
              <a:tabLst>
                <a:tab pos="914400" algn="l"/>
                <a:tab pos="3249613" algn="l"/>
              </a:tabLst>
            </a:pPr>
            <a:r>
              <a:rPr lang="en-US" sz="1600" b="1" u="sng"/>
              <a:t>CASES</a:t>
            </a:r>
          </a:p>
          <a:p>
            <a:pPr marL="466725" indent="-447675" algn="just">
              <a:spcBef>
                <a:spcPts val="600"/>
              </a:spcBef>
              <a:tabLst>
                <a:tab pos="914400" algn="l"/>
                <a:tab pos="3249613" algn="l"/>
              </a:tabLst>
            </a:pPr>
            <a:r>
              <a:rPr lang="en-US" sz="1600" b="1">
                <a:solidFill>
                  <a:schemeClr val="tx1"/>
                </a:solidFill>
              </a:rPr>
              <a:t>3.</a:t>
            </a:r>
            <a:r>
              <a:rPr lang="en-US" sz="1400" b="1">
                <a:solidFill>
                  <a:schemeClr val="tx1"/>
                </a:solidFill>
              </a:rPr>
              <a:t>	</a:t>
            </a:r>
            <a:r>
              <a:rPr lang="en-US" sz="1400" b="1" i="1" u="sng">
                <a:solidFill>
                  <a:schemeClr val="tx1"/>
                </a:solidFill>
              </a:rPr>
              <a:t>In Re: Estate of Spencer (Iowa Supreme Court) (1975)</a:t>
            </a:r>
          </a:p>
          <a:p>
            <a:pPr lvl="3">
              <a:buSzTx/>
              <a:buFont typeface="Arial"/>
              <a:buChar char="–"/>
            </a:pPr>
            <a:r>
              <a:rPr lang="en-US" sz="1600" b="1" u="sng">
                <a:solidFill>
                  <a:srgbClr val="000000"/>
                </a:solidFill>
              </a:rPr>
              <a:t>Facts</a:t>
            </a:r>
            <a:r>
              <a:rPr lang="en-US" sz="1600">
                <a:solidFill>
                  <a:srgbClr val="000000"/>
                </a:solidFill>
              </a:rPr>
              <a:t> – Wife (“W”) created a testamentary trust for her children and gave Husband (“H”), who was a trustee, a testamentary power to grant life estates to the children, with the remainder to pass to W’s grandchildren.  H exercised his power of appointment by creating a trust for his children, to last for the maximum period allowed by the Rule Against Perpetuities.</a:t>
            </a:r>
          </a:p>
          <a:p>
            <a:pPr lvl="3">
              <a:buSzTx/>
              <a:buFont typeface="Arial"/>
              <a:buChar char="–"/>
            </a:pPr>
            <a:r>
              <a:rPr lang="en-US" sz="1600" b="1" u="sng">
                <a:solidFill>
                  <a:srgbClr val="000000"/>
                </a:solidFill>
              </a:rPr>
              <a:t>Issue</a:t>
            </a:r>
            <a:r>
              <a:rPr lang="en-US" sz="1600">
                <a:solidFill>
                  <a:srgbClr val="000000"/>
                </a:solidFill>
              </a:rPr>
              <a:t> – The court examined whether H had the right to appoint the trust property in further trust for his children, as opposed to granting them life estates.</a:t>
            </a:r>
          </a:p>
          <a:p>
            <a:pPr lvl="3">
              <a:buSzTx/>
              <a:buFont typeface="Arial"/>
              <a:buChar char="–"/>
            </a:pPr>
            <a:r>
              <a:rPr lang="en-US" sz="1600" b="1" u="sng">
                <a:solidFill>
                  <a:srgbClr val="000000"/>
                </a:solidFill>
              </a:rPr>
              <a:t>Holding</a:t>
            </a:r>
            <a:r>
              <a:rPr lang="en-US" sz="1600">
                <a:solidFill>
                  <a:srgbClr val="000000"/>
                </a:solidFill>
              </a:rPr>
              <a:t> – The court determined that H’s appointment in further trust for the children during their lives was consistent with W’s intention that the trust assets remain within her family line and that they pass as a single unit.  However, the court also determined that the assets could not be held in further trust beyond the lives of W’s children as it was clear that W intended that the assets pass outright to her grandchildren upon the death of her children.</a:t>
            </a:r>
          </a:p>
          <a:p>
            <a:pPr lvl="3">
              <a:buSzTx/>
              <a:buFont typeface="Arial"/>
              <a:buChar char="–"/>
            </a:pPr>
            <a:r>
              <a:rPr lang="en-US" sz="1600" b="1" u="sng">
                <a:solidFill>
                  <a:srgbClr val="000000"/>
                </a:solidFill>
              </a:rPr>
              <a:t>Note</a:t>
            </a:r>
            <a:r>
              <a:rPr lang="en-US" sz="1600">
                <a:solidFill>
                  <a:srgbClr val="000000"/>
                </a:solidFill>
              </a:rPr>
              <a:t> – The power held by H was exercisable in his individual capacity, not in his capacity as a trustee of the trust.  Thus, the court did not analyze the exercise of the power from a fiduciary standpoint.  </a:t>
            </a:r>
          </a:p>
          <a:p>
            <a:pPr marL="187200" lvl="3" indent="0">
              <a:buClr>
                <a:srgbClr val="FF0000"/>
              </a:buClr>
              <a:buSzTx/>
              <a:buNone/>
            </a:pPr>
            <a:endParaRPr lang="en-US">
              <a:solidFill>
                <a:srgbClr val="000000"/>
              </a:solidFill>
            </a:endParaRPr>
          </a:p>
          <a:p>
            <a:pPr lvl="3">
              <a:buClr>
                <a:srgbClr val="FF0000"/>
              </a:buClr>
              <a:buSzTx/>
              <a:buFont typeface="Arial"/>
              <a:buChar char="–"/>
            </a:pPr>
            <a:endParaRPr lang="en-US">
              <a:latin typeface="Arial"/>
            </a:endParaRPr>
          </a:p>
        </p:txBody>
      </p:sp>
    </p:spTree>
    <p:custDataLst>
      <p:tags r:id="rId1"/>
    </p:custDataLst>
    <p:extLst>
      <p:ext uri="{BB962C8B-B14F-4D97-AF65-F5344CB8AC3E}">
        <p14:creationId xmlns:p14="http://schemas.microsoft.com/office/powerpoint/2010/main" val="30950355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custDataLst>
              <p:tags r:id="rId2"/>
            </p:custDataLst>
          </p:nvPr>
        </p:nvSpPr>
        <p:spPr/>
        <p:txBody>
          <a:bodyPr/>
          <a:lstStyle/>
          <a:p>
            <a:r>
              <a:rPr lang="en-US"/>
              <a:t>DECANTING UNDER COMMON LAW (Cont‘d)</a:t>
            </a:r>
          </a:p>
        </p:txBody>
      </p:sp>
      <p:sp>
        <p:nvSpPr>
          <p:cNvPr id="8" name="Text Placeholder 7"/>
          <p:cNvSpPr>
            <a:spLocks noGrp="1"/>
          </p:cNvSpPr>
          <p:nvPr>
            <p:ph type="body" sz="quarter" idx="12"/>
            <p:custDataLst>
              <p:tags r:id="rId3"/>
            </p:custDataLst>
          </p:nvPr>
        </p:nvSpPr>
        <p:spPr/>
        <p:txBody>
          <a:bodyPr>
            <a:normAutofit lnSpcReduction="10000"/>
          </a:bodyPr>
          <a:lstStyle/>
          <a:p>
            <a:pPr marL="466725" indent="-466725">
              <a:spcBef>
                <a:spcPts val="600"/>
              </a:spcBef>
              <a:spcAft>
                <a:spcPct val="0"/>
              </a:spcAft>
              <a:buAutoNum type="alphaUcPeriod"/>
              <a:tabLst>
                <a:tab pos="914400" algn="l"/>
                <a:tab pos="3249613" algn="l"/>
              </a:tabLst>
            </a:pPr>
            <a:r>
              <a:rPr lang="en-US" sz="1600" b="1" u="sng"/>
              <a:t>CASES</a:t>
            </a:r>
          </a:p>
          <a:p>
            <a:pPr marL="466725" indent="-447675" algn="just">
              <a:spcBef>
                <a:spcPts val="600"/>
              </a:spcBef>
              <a:tabLst>
                <a:tab pos="914400" algn="l"/>
                <a:tab pos="3249613" algn="l"/>
              </a:tabLst>
            </a:pPr>
            <a:r>
              <a:rPr lang="en-US" sz="1600" b="1">
                <a:solidFill>
                  <a:schemeClr val="tx1"/>
                </a:solidFill>
              </a:rPr>
              <a:t>4.</a:t>
            </a:r>
            <a:r>
              <a:rPr lang="en-US" sz="1400" b="1">
                <a:solidFill>
                  <a:schemeClr val="tx1"/>
                </a:solidFill>
              </a:rPr>
              <a:t>	</a:t>
            </a:r>
            <a:r>
              <a:rPr lang="en-US" sz="1400" b="1" i="1" u="sng">
                <a:solidFill>
                  <a:schemeClr val="tx1"/>
                </a:solidFill>
              </a:rPr>
              <a:t>Morse v. Kraft </a:t>
            </a:r>
            <a:r>
              <a:rPr lang="en-US" sz="1400" b="1" u="sng">
                <a:solidFill>
                  <a:schemeClr val="tx1"/>
                </a:solidFill>
              </a:rPr>
              <a:t>(Mass. Supreme Judicial Court ) (2013)</a:t>
            </a:r>
          </a:p>
          <a:p>
            <a:pPr lvl="3">
              <a:buSzTx/>
              <a:buFont typeface="Arial"/>
              <a:buChar char="–"/>
            </a:pPr>
            <a:r>
              <a:rPr lang="en-US" sz="1600" b="1" u="sng">
                <a:solidFill>
                  <a:srgbClr val="000000"/>
                </a:solidFill>
              </a:rPr>
              <a:t>Facts</a:t>
            </a:r>
            <a:r>
              <a:rPr lang="en-US" sz="1600">
                <a:solidFill>
                  <a:srgbClr val="000000"/>
                </a:solidFill>
              </a:rPr>
              <a:t> – Morse involved an inter vivos trust created for the benefit of the grantor’s sons and their issue.  The trust consisted of four subtrusts, each of which gave the trustees full discretion to distribute trust income and principal </a:t>
            </a:r>
            <a:r>
              <a:rPr lang="en-US" sz="1600" b="1">
                <a:solidFill>
                  <a:srgbClr val="000000"/>
                </a:solidFill>
              </a:rPr>
              <a:t>“for the benefit of”</a:t>
            </a:r>
            <a:r>
              <a:rPr lang="en-US" sz="1600">
                <a:solidFill>
                  <a:srgbClr val="000000"/>
                </a:solidFill>
              </a:rPr>
              <a:t> the grantor’s sons.  When the trust was created, the sons were all minors, and under the terms of the trust instrument, were ineligible to serve as trustees of the sub-trusts after attaining the age of majority.  Morse, the independent trustee, brought an action for declaratory relief to clarify that the terms of the trust authorized him to transfer all of the assets of the subtrusts to new subtrusts (created under a new master trust) for the benefit of the same beneficiaries without beneficiary consent or court approval.  The new trust would have broader administrative powers that authorized the grantor’s sons to serve as co-trustees of their subtrusts.  Since the trust did not specifically allow an appointment of trust assets in further trust (and Massachusetts does not have a decanting statute), the ruling was necessary in order to avoid losing the GST grandfathered status of the trust.</a:t>
            </a:r>
          </a:p>
          <a:p>
            <a:pPr lvl="3">
              <a:buSzTx/>
              <a:buFont typeface="Arial"/>
              <a:buChar char="–"/>
            </a:pPr>
            <a:r>
              <a:rPr lang="en-US" sz="1600" b="1" u="sng">
                <a:solidFill>
                  <a:srgbClr val="000000"/>
                </a:solidFill>
              </a:rPr>
              <a:t>Issue</a:t>
            </a:r>
            <a:r>
              <a:rPr lang="en-US" sz="1600">
                <a:solidFill>
                  <a:srgbClr val="000000"/>
                </a:solidFill>
              </a:rPr>
              <a:t> – Whether the distribution language of the trust, which authorized the trustee to distribute trust principal “for the benefit of” each child, authorized a distribution in further trust.</a:t>
            </a:r>
          </a:p>
          <a:p>
            <a:pPr lvl="3">
              <a:buSzTx/>
              <a:buFont typeface="Arial"/>
              <a:buChar char="–"/>
            </a:pPr>
            <a:r>
              <a:rPr lang="en-US" sz="1600" b="1" u="sng">
                <a:solidFill>
                  <a:srgbClr val="000000"/>
                </a:solidFill>
              </a:rPr>
              <a:t>Holding</a:t>
            </a:r>
            <a:r>
              <a:rPr lang="en-US" sz="1600">
                <a:solidFill>
                  <a:srgbClr val="000000"/>
                </a:solidFill>
              </a:rPr>
              <a:t> – Relying primarily on </a:t>
            </a:r>
            <a:r>
              <a:rPr lang="en-US" sz="1600" i="1">
                <a:solidFill>
                  <a:srgbClr val="000000"/>
                </a:solidFill>
              </a:rPr>
              <a:t>Wiedenmayer</a:t>
            </a:r>
            <a:r>
              <a:rPr lang="en-US" sz="1600">
                <a:solidFill>
                  <a:srgbClr val="000000"/>
                </a:solidFill>
              </a:rPr>
              <a:t> and </a:t>
            </a:r>
            <a:r>
              <a:rPr lang="en-US" sz="1600" i="1">
                <a:solidFill>
                  <a:srgbClr val="000000"/>
                </a:solidFill>
              </a:rPr>
              <a:t>Phipps</a:t>
            </a:r>
            <a:r>
              <a:rPr lang="en-US" sz="1600">
                <a:solidFill>
                  <a:srgbClr val="000000"/>
                </a:solidFill>
              </a:rPr>
              <a:t>, the court held that the trustee could transfer the assets of the subtrusts to new subtrusts without beneficiary consent or court approval.  In finding that the trustees held a decanting power, the court relied on the specific language of the trust instrument, which gave the trustees the power to distribute</a:t>
            </a:r>
          </a:p>
          <a:p>
            <a:pPr>
              <a:buClr>
                <a:schemeClr val="accent3"/>
              </a:buClr>
            </a:pPr>
            <a:endParaRPr lang="en-US"/>
          </a:p>
        </p:txBody>
      </p:sp>
    </p:spTree>
    <p:custDataLst>
      <p:tags r:id="rId1"/>
    </p:custDataLst>
    <p:extLst>
      <p:ext uri="{BB962C8B-B14F-4D97-AF65-F5344CB8AC3E}">
        <p14:creationId xmlns:p14="http://schemas.microsoft.com/office/powerpoint/2010/main" val="9371928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custDataLst>
              <p:tags r:id="rId2"/>
            </p:custDataLst>
          </p:nvPr>
        </p:nvSpPr>
        <p:spPr/>
        <p:txBody>
          <a:bodyPr/>
          <a:lstStyle/>
          <a:p>
            <a:r>
              <a:rPr lang="en-US"/>
              <a:t>DECANTING UNDER COMMON LAW (Cont‘d)</a:t>
            </a:r>
          </a:p>
        </p:txBody>
      </p:sp>
      <p:sp>
        <p:nvSpPr>
          <p:cNvPr id="8" name="Text Placeholder 7"/>
          <p:cNvSpPr>
            <a:spLocks noGrp="1"/>
          </p:cNvSpPr>
          <p:nvPr>
            <p:ph type="body" sz="quarter" idx="12"/>
            <p:custDataLst>
              <p:tags r:id="rId3"/>
            </p:custDataLst>
          </p:nvPr>
        </p:nvSpPr>
        <p:spPr/>
        <p:txBody>
          <a:bodyPr/>
          <a:lstStyle/>
          <a:p>
            <a:pPr marL="0" lvl="3" indent="0">
              <a:lnSpc>
                <a:spcPct val="95000"/>
              </a:lnSpc>
              <a:spcAft>
                <a:spcPts val="1056"/>
              </a:spcAft>
              <a:buClrTx/>
              <a:buNone/>
            </a:pPr>
            <a:r>
              <a:rPr lang="en-US" sz="1600" b="1" u="sng">
                <a:solidFill>
                  <a:srgbClr val="000000"/>
                </a:solidFill>
              </a:rPr>
              <a:t>Holding (Cont’d)</a:t>
            </a:r>
            <a:r>
              <a:rPr lang="en-US" sz="1600">
                <a:solidFill>
                  <a:srgbClr val="000000"/>
                </a:solidFill>
              </a:rPr>
              <a:t> – trust principal “for the benefit of” the beneficiary.  According to the court, the language used in the trust created a “broad grant of almost unlimited discretion” which the court found was “evidence of the settlor’s intent that the disinterested trustee have the authority to distribute assets in further trust for the beneficiaries’ benefit.”</a:t>
            </a:r>
          </a:p>
          <a:p>
            <a:pPr marL="0" lvl="3" indent="0">
              <a:lnSpc>
                <a:spcPct val="95000"/>
              </a:lnSpc>
              <a:spcAft>
                <a:spcPts val="1056"/>
              </a:spcAft>
              <a:buClrTx/>
              <a:buNone/>
            </a:pPr>
            <a:r>
              <a:rPr lang="en-US" sz="1600" b="1" u="sng">
                <a:solidFill>
                  <a:srgbClr val="000000"/>
                </a:solidFill>
              </a:rPr>
              <a:t>Note</a:t>
            </a:r>
            <a:r>
              <a:rPr lang="en-US" sz="1600">
                <a:solidFill>
                  <a:srgbClr val="000000"/>
                </a:solidFill>
              </a:rPr>
              <a:t> – The language in the trust instrument that the Morse court relied on is important because the court did </a:t>
            </a:r>
            <a:r>
              <a:rPr lang="en-US" sz="1600" b="1" u="sng">
                <a:solidFill>
                  <a:srgbClr val="000000"/>
                </a:solidFill>
              </a:rPr>
              <a:t>not</a:t>
            </a:r>
            <a:r>
              <a:rPr lang="en-US" sz="1600">
                <a:solidFill>
                  <a:srgbClr val="000000"/>
                </a:solidFill>
              </a:rPr>
              <a:t> recognize an inherent power of the trustees of all discretionary trusts to exercise their distribution authority to distribute assets in further trust.  The Boston Bar Association, in its amicus brief, had requested that the court recognize a decanting power in any discretionary trust where the trustee has the power to distribute trust assets “to” the beneficiary.  The court declined to adopt this request and limited its finding of an inherent decanting power only to trusts where the trustee has the power to distribute “for the benefit of” the beneficiaries.</a:t>
            </a:r>
          </a:p>
        </p:txBody>
      </p:sp>
    </p:spTree>
    <p:custDataLst>
      <p:tags r:id="rId1"/>
    </p:custDataLst>
    <p:extLst>
      <p:ext uri="{BB962C8B-B14F-4D97-AF65-F5344CB8AC3E}">
        <p14:creationId xmlns:p14="http://schemas.microsoft.com/office/powerpoint/2010/main" val="9304105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a:xfrm>
            <a:off x="360000" y="180000"/>
            <a:ext cx="8424000" cy="504000"/>
          </a:xfrm>
        </p:spPr>
        <p:txBody>
          <a:bodyPr/>
          <a:lstStyle/>
          <a:p>
            <a:r>
              <a:rPr lang="en-US"/>
              <a:t>DECANTING UNDER COMMON LAW (Cont‘d)</a:t>
            </a:r>
          </a:p>
        </p:txBody>
      </p:sp>
      <p:sp>
        <p:nvSpPr>
          <p:cNvPr id="11" name="Text Placeholder 6"/>
          <p:cNvSpPr>
            <a:spLocks noGrp="1"/>
          </p:cNvSpPr>
          <p:nvPr>
            <p:ph type="body" sz="quarter" idx="12"/>
            <p:custDataLst>
              <p:tags r:id="rId3"/>
            </p:custDataLst>
          </p:nvPr>
        </p:nvSpPr>
        <p:spPr>
          <a:xfrm>
            <a:off x="127000" y="684000"/>
            <a:ext cx="8657000" cy="5602500"/>
          </a:xfrm>
          <a:noFill/>
        </p:spPr>
        <p:txBody>
          <a:bodyPr/>
          <a:lstStyle/>
          <a:p>
            <a:pPr marL="342900" indent="-342900" algn="just">
              <a:spcBef>
                <a:spcPts val="600"/>
              </a:spcBef>
              <a:buAutoNum type="alphaUcPeriod" startAt="2"/>
            </a:pPr>
            <a:r>
              <a:rPr lang="en-US" sz="1600" b="1" u="sng"/>
              <a:t>RESTATEMENTS OF PROPERTY</a:t>
            </a:r>
            <a:r>
              <a:rPr lang="en-US" sz="1600" b="1"/>
              <a:t> </a:t>
            </a:r>
            <a:r>
              <a:rPr lang="en-US" sz="1600">
                <a:solidFill>
                  <a:schemeClr val="tx1"/>
                </a:solidFill>
              </a:rPr>
              <a:t>– </a:t>
            </a:r>
            <a:r>
              <a:rPr lang="en-US" sz="1600" b="1">
                <a:solidFill>
                  <a:schemeClr val="tx1"/>
                </a:solidFill>
              </a:rPr>
              <a:t>Under the majority of decanting statutes, a trustee’s exercise of the power to distribute trust property from a first trust to a second trust is expressly analogous to the exercise of a special power of appointment.   </a:t>
            </a:r>
          </a:p>
          <a:p>
            <a:pPr>
              <a:spcBef>
                <a:spcPts val="600"/>
              </a:spcBef>
            </a:pPr>
            <a:r>
              <a:rPr lang="en-US" sz="1600" b="1" u="sng">
                <a:solidFill>
                  <a:schemeClr val="tx1"/>
                </a:solidFill>
              </a:rPr>
              <a:t>Second Restatement of Property (“Second Restatement”)</a:t>
            </a:r>
          </a:p>
          <a:p>
            <a:pPr marL="685800" lvl="1" indent="-228600">
              <a:spcBef>
                <a:spcPts val="600"/>
              </a:spcBef>
              <a:buAutoNum type="arabicPeriod"/>
            </a:pPr>
            <a:r>
              <a:rPr lang="en-US" sz="1600"/>
              <a:t>Under the Second Restatement, a trustee’s discretionary power to distribute trust assets gives the trustee the power to designate beneficial interests in the trust property and is considered a power of appointment as defined in the Second Restatement.</a:t>
            </a:r>
          </a:p>
          <a:p>
            <a:pPr marL="685800" lvl="1" indent="-228600">
              <a:spcBef>
                <a:spcPts val="600"/>
              </a:spcBef>
              <a:buAutoNum type="arabicPeriod"/>
            </a:pPr>
            <a:r>
              <a:rPr lang="en-US" sz="1600"/>
              <a:t>The power to appoint the trust property allows the trustee to vest interests in the property in the appointees of the property and to divest the interests of the persons who would otherwise receive the property in default of the exercise of the power.</a:t>
            </a:r>
          </a:p>
          <a:p>
            <a:pPr marL="685800" lvl="1" indent="-228600">
              <a:spcBef>
                <a:spcPts val="600"/>
              </a:spcBef>
              <a:buAutoNum type="arabicPeriod"/>
            </a:pPr>
            <a:r>
              <a:rPr lang="en-US" sz="1600"/>
              <a:t>Under the Second Restatement, unless the donor has manifested a contrary intention, the holder of a special power of appointment has the same rights to dispose of the property among the objects of the power that he would have had he owned the property directly – i.e., by making either an outright disposition of the property or disposing of it in further trust.</a:t>
            </a:r>
          </a:p>
          <a:p>
            <a:pPr marL="685800" lvl="1" indent="-228600">
              <a:spcBef>
                <a:spcPts val="600"/>
              </a:spcBef>
              <a:buAutoNum type="arabicPeriod"/>
            </a:pPr>
            <a:r>
              <a:rPr lang="en-US" sz="1600"/>
              <a:t>Thus, unless a trust instrument specifically limits the trustee’s distribution power to making outright distributions, the trustee’s distribution power includes the power to appoint the trust property in further trust for the beneficiaries.</a:t>
            </a:r>
          </a:p>
          <a:p>
            <a:pPr marL="466725" indent="-466725">
              <a:spcBef>
                <a:spcPts val="600"/>
              </a:spcBef>
              <a:spcAft>
                <a:spcPct val="0"/>
              </a:spcAft>
              <a:buAutoNum type="alphaUcPeriod"/>
              <a:tabLst>
                <a:tab pos="914400" algn="l"/>
                <a:tab pos="3249613" algn="l"/>
              </a:tabLst>
            </a:pPr>
            <a:endParaRPr lang="en-US" sz="1600" u="sng"/>
          </a:p>
        </p:txBody>
      </p:sp>
    </p:spTree>
    <p:custDataLst>
      <p:tags r:id="rId1"/>
    </p:custDataLst>
    <p:extLst>
      <p:ext uri="{BB962C8B-B14F-4D97-AF65-F5344CB8AC3E}">
        <p14:creationId xmlns:p14="http://schemas.microsoft.com/office/powerpoint/2010/main" val="378112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STATUTORY DIFFERENCES</a:t>
            </a:r>
          </a:p>
        </p:txBody>
      </p:sp>
      <p:sp>
        <p:nvSpPr>
          <p:cNvPr id="8" name="Text Placeholder 2"/>
          <p:cNvSpPr>
            <a:spLocks noGrp="1"/>
          </p:cNvSpPr>
          <p:nvPr>
            <p:ph type="body" sz="quarter" idx="12"/>
            <p:custDataLst>
              <p:tags r:id="rId3"/>
            </p:custDataLst>
          </p:nvPr>
        </p:nvSpPr>
        <p:spPr/>
        <p:txBody>
          <a:bodyPr/>
          <a:lstStyle/>
          <a:p>
            <a:pPr lvl="1"/>
            <a:r>
              <a:rPr lang="en-US" b="1">
                <a:solidFill>
                  <a:schemeClr val="tx1"/>
                </a:solidFill>
                <a:uFill>
                  <a:solidFill>
                    <a:schemeClr val="tx1"/>
                  </a:solidFill>
                </a:uFill>
                <a:latin typeface="Arial"/>
              </a:rPr>
              <a:t>All of the state decanting statutes are intended to allow the trustee to appoint the assets of an existing trust to a second trust – but the operative provisions of the statutes can differ in a variety of ways, including:</a:t>
            </a:r>
          </a:p>
          <a:p>
            <a:pPr lvl="2">
              <a:buSzTx/>
              <a:buFont typeface="Arial"/>
              <a:buChar char="•"/>
            </a:pPr>
            <a:r>
              <a:rPr lang="en-US" sz="2200">
                <a:latin typeface="Arial"/>
              </a:rPr>
              <a:t>The level of discretion that the trustee must have with respect to the power to invade the first trust (i.e., trusts where the trustee has absolute or unlimited discretion to make distributions versus trusts with distribution standards).</a:t>
            </a:r>
          </a:p>
          <a:p>
            <a:pPr lvl="2">
              <a:buSzTx/>
              <a:buFont typeface="Arial"/>
              <a:buChar char="•"/>
            </a:pPr>
            <a:r>
              <a:rPr lang="en-US" sz="2200">
                <a:latin typeface="Arial"/>
              </a:rPr>
              <a:t>Whether a decanting may be based solely on a power to invade trust income.</a:t>
            </a:r>
          </a:p>
          <a:p>
            <a:pPr lvl="2">
              <a:buSzTx/>
              <a:buFont typeface="Arial"/>
              <a:buChar char="•"/>
            </a:pPr>
            <a:r>
              <a:rPr lang="en-US" sz="2200">
                <a:latin typeface="Arial"/>
              </a:rPr>
              <a:t>The persons for whose benefit the power to invade the first trust may be exercised and the persons who are permissible beneficiaries under the second trust.</a:t>
            </a:r>
          </a:p>
          <a:p>
            <a:pPr lvl="2">
              <a:buSzTx/>
              <a:buFont typeface="Arial"/>
              <a:buChar char="•"/>
            </a:pPr>
            <a:r>
              <a:rPr lang="en-US">
                <a:uFill>
                  <a:solidFill>
                    <a:schemeClr val="tx1"/>
                  </a:solidFill>
                </a:uFill>
              </a:rPr>
              <a:t>Whether powers of appointment not granted under the first trust may be granted to a beneficiary under the second trust.</a:t>
            </a:r>
            <a:endParaRPr lang="en-US">
              <a:latin typeface="Arial"/>
            </a:endParaRPr>
          </a:p>
          <a:p>
            <a:pPr lvl="1"/>
            <a:endParaRPr lang="en-US">
              <a:solidFill>
                <a:schemeClr val="tx1"/>
              </a:solidFill>
              <a:uFill>
                <a:solidFill>
                  <a:schemeClr val="tx1"/>
                </a:solidFill>
              </a:uFill>
              <a:latin typeface="Arial"/>
            </a:endParaRPr>
          </a:p>
        </p:txBody>
      </p:sp>
    </p:spTree>
    <p:custDataLst>
      <p:tags r:id="rId1"/>
    </p:custDataLst>
    <p:extLst>
      <p:ext uri="{BB962C8B-B14F-4D97-AF65-F5344CB8AC3E}">
        <p14:creationId xmlns:p14="http://schemas.microsoft.com/office/powerpoint/2010/main" val="35966659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a:xfrm>
            <a:off x="360000" y="180000"/>
            <a:ext cx="8424000" cy="504000"/>
          </a:xfrm>
        </p:spPr>
        <p:txBody>
          <a:bodyPr/>
          <a:lstStyle/>
          <a:p>
            <a:r>
              <a:rPr lang="en-US"/>
              <a:t>DECANTING UNDER COMMON LAW (Cont‘d)</a:t>
            </a:r>
          </a:p>
        </p:txBody>
      </p:sp>
      <p:sp>
        <p:nvSpPr>
          <p:cNvPr id="11" name="Text Placeholder 6"/>
          <p:cNvSpPr>
            <a:spLocks noGrp="1"/>
          </p:cNvSpPr>
          <p:nvPr>
            <p:ph type="body" sz="quarter" idx="12"/>
            <p:custDataLst>
              <p:tags r:id="rId3"/>
            </p:custDataLst>
          </p:nvPr>
        </p:nvSpPr>
        <p:spPr>
          <a:xfrm>
            <a:off x="127000" y="684000"/>
            <a:ext cx="8657000" cy="5602500"/>
          </a:xfrm>
          <a:noFill/>
        </p:spPr>
        <p:txBody>
          <a:bodyPr/>
          <a:lstStyle/>
          <a:p>
            <a:pPr marL="466725">
              <a:spcBef>
                <a:spcPts val="600"/>
              </a:spcBef>
            </a:pPr>
            <a:r>
              <a:rPr lang="en-US" sz="1600" b="1" u="sng">
                <a:solidFill>
                  <a:schemeClr val="tx1"/>
                </a:solidFill>
              </a:rPr>
              <a:t>Third Restatement of Property (“Third Restatement”)</a:t>
            </a:r>
          </a:p>
          <a:p>
            <a:pPr marL="685800" lvl="1" indent="-228600">
              <a:spcBef>
                <a:spcPts val="600"/>
              </a:spcBef>
              <a:buAutoNum type="arabicPeriod"/>
            </a:pPr>
            <a:r>
              <a:rPr lang="en-US" sz="1600"/>
              <a:t>The Third Restatement takes a different approach by distinguishing between beneficiary powers of appointment and fiduciary distributive powers.</a:t>
            </a:r>
          </a:p>
          <a:p>
            <a:pPr marL="685800" lvl="1" indent="-228600">
              <a:spcBef>
                <a:spcPts val="600"/>
              </a:spcBef>
              <a:buFontTx/>
              <a:buAutoNum type="arabicPeriod"/>
            </a:pPr>
            <a:r>
              <a:rPr lang="en-US" sz="1600"/>
              <a:t>Under the Third Restatement, fiduciary distributive powers include a trustee’s power to distribute trust income and principal to one or more designated trust beneficiaries.</a:t>
            </a:r>
          </a:p>
          <a:p>
            <a:pPr marL="685800" lvl="1" indent="-228600">
              <a:spcBef>
                <a:spcPts val="600"/>
              </a:spcBef>
              <a:buAutoNum type="arabicPeriod"/>
            </a:pPr>
            <a:r>
              <a:rPr lang="en-US" sz="1600"/>
              <a:t>A fiduciary distributive power is </a:t>
            </a:r>
            <a:r>
              <a:rPr lang="en-US" sz="1600" u="sng"/>
              <a:t>not</a:t>
            </a:r>
            <a:r>
              <a:rPr lang="en-US" sz="1600"/>
              <a:t> considered a discretionary power of appointment under the Third Restatement because the exercise of the power is subject to the trustee’s fiduciary obligations.</a:t>
            </a:r>
          </a:p>
          <a:p>
            <a:pPr marL="685800" lvl="1" indent="-228600">
              <a:spcBef>
                <a:spcPts val="600"/>
              </a:spcBef>
              <a:buFontTx/>
              <a:buAutoNum type="arabicPeriod"/>
            </a:pPr>
            <a:r>
              <a:rPr lang="en-US" sz="1600"/>
              <a:t>The Third Restatement provides that subject to fiduciary standards and the terms of the power as set forth in the trust instrument, a trustee can exercise a fiduciary distributive power such as a power of invasion to create another trust.</a:t>
            </a:r>
          </a:p>
          <a:p>
            <a:pPr marL="685800" lvl="1" indent="-228600">
              <a:spcBef>
                <a:spcPts val="600"/>
              </a:spcBef>
              <a:buFontTx/>
              <a:buAutoNum type="arabicPeriod"/>
            </a:pPr>
            <a:r>
              <a:rPr lang="en-US" sz="1600"/>
              <a:t>In addition, under the Third Restatement, a trustee exercising a distribution power in further trust is expressly subject to the same rules that apply to the exercise of a beneficiary power of appointment, including the persons for whose benefit the power can be exercised, under the same rules that apply where a trust is created by a beneficiary’s exercise of a special power of appointment.</a:t>
            </a:r>
          </a:p>
          <a:p>
            <a:pPr marL="685800" lvl="1" indent="-228600">
              <a:spcBef>
                <a:spcPts val="600"/>
              </a:spcBef>
              <a:buAutoNum type="arabicPeriod"/>
            </a:pPr>
            <a:endParaRPr lang="en-US" sz="1600"/>
          </a:p>
          <a:p>
            <a:pPr marL="466725" indent="-466725">
              <a:spcBef>
                <a:spcPts val="600"/>
              </a:spcBef>
              <a:spcAft>
                <a:spcPct val="0"/>
              </a:spcAft>
              <a:buAutoNum type="alphaUcPeriod"/>
              <a:tabLst>
                <a:tab pos="914400" algn="l"/>
                <a:tab pos="3249613" algn="l"/>
              </a:tabLst>
            </a:pPr>
            <a:endParaRPr lang="en-US" sz="1600" u="sng"/>
          </a:p>
          <a:p>
            <a:pPr marL="187200" lvl="3" indent="0">
              <a:buClr>
                <a:srgbClr val="FF0000"/>
              </a:buClr>
              <a:buSzTx/>
              <a:buNone/>
            </a:pPr>
            <a:endParaRPr lang="en-US">
              <a:solidFill>
                <a:srgbClr val="000000"/>
              </a:solidFill>
            </a:endParaRPr>
          </a:p>
          <a:p>
            <a:pPr lvl="3">
              <a:buClr>
                <a:srgbClr val="FF0000"/>
              </a:buClr>
              <a:buSzTx/>
              <a:buFont typeface="Arial"/>
              <a:buChar char="–"/>
            </a:pPr>
            <a:endParaRPr lang="en-US">
              <a:latin typeface="Arial"/>
            </a:endParaRPr>
          </a:p>
        </p:txBody>
      </p:sp>
    </p:spTree>
    <p:custDataLst>
      <p:tags r:id="rId1"/>
    </p:custDataLst>
    <p:extLst>
      <p:ext uri="{BB962C8B-B14F-4D97-AF65-F5344CB8AC3E}">
        <p14:creationId xmlns:p14="http://schemas.microsoft.com/office/powerpoint/2010/main" val="9249472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custDataLst>
              <p:tags r:id="rId2"/>
            </p:custDataLst>
          </p:nvPr>
        </p:nvSpPr>
        <p:spPr>
          <a:xfrm>
            <a:off x="360000" y="235443"/>
            <a:ext cx="8424000" cy="504000"/>
          </a:xfrm>
        </p:spPr>
        <p:txBody>
          <a:bodyPr/>
          <a:lstStyle/>
          <a:p>
            <a:r>
              <a:rPr lang="en-US"/>
              <a:t>State decanting statute reference guide &amp; outlines</a:t>
            </a:r>
          </a:p>
        </p:txBody>
      </p:sp>
      <p:graphicFrame>
        <p:nvGraphicFramePr>
          <p:cNvPr id="15" name="Table Placeholder 14"/>
          <p:cNvGraphicFramePr>
            <a:graphicFrameLocks noGrp="1"/>
          </p:cNvGraphicFramePr>
          <p:nvPr>
            <p:ph type="tbl" sz="quarter" idx="13"/>
            <p:extLst>
              <p:ext uri="{D42A27DB-BD31-4B8C-83A1-F6EECF244321}">
                <p14:modId xmlns:p14="http://schemas.microsoft.com/office/powerpoint/2010/main" val="3670383969"/>
              </p:ext>
            </p:extLst>
          </p:nvPr>
        </p:nvGraphicFramePr>
        <p:xfrm>
          <a:off x="360002" y="1098753"/>
          <a:ext cx="8423639" cy="5129110"/>
        </p:xfrm>
        <a:graphic>
          <a:graphicData uri="http://schemas.openxmlformats.org/drawingml/2006/table">
            <a:tbl>
              <a:tblPr firstRow="1" bandRow="1">
                <a:tableStyleId>{F2DE63D5-997A-4646-A377-4702673A728D}</a:tableStyleId>
              </a:tblPr>
              <a:tblGrid>
                <a:gridCol w="2671710">
                  <a:extLst>
                    <a:ext uri="{9D8B030D-6E8A-4147-A177-3AD203B41FA5}">
                      <a16:colId xmlns:a16="http://schemas.microsoft.com/office/drawing/2014/main" val="20000"/>
                    </a:ext>
                  </a:extLst>
                </a:gridCol>
                <a:gridCol w="5751929">
                  <a:extLst>
                    <a:ext uri="{9D8B030D-6E8A-4147-A177-3AD203B41FA5}">
                      <a16:colId xmlns:a16="http://schemas.microsoft.com/office/drawing/2014/main" val="20001"/>
                    </a:ext>
                  </a:extLst>
                </a:gridCol>
              </a:tblGrid>
              <a:tr h="286579">
                <a:tc>
                  <a:txBody>
                    <a:bodyPr/>
                    <a:lstStyle/>
                    <a:p>
                      <a:pPr algn="ctr"/>
                      <a:r>
                        <a:rPr lang="en-US" sz="1300" u="sng" cap="all" baseline="0"/>
                        <a:t>State</a:t>
                      </a:r>
                      <a:endParaRPr lang="en-US" sz="1300" b="1" u="sng" cap="all" baseline="0">
                        <a:solidFill>
                          <a:schemeClr val="bg1"/>
                        </a:solidFill>
                      </a:endParaRPr>
                    </a:p>
                  </a:txBody>
                  <a:tcPr marL="71643" marR="71643" marT="41520" marB="41520"/>
                </a:tc>
                <a:tc>
                  <a:txBody>
                    <a:bodyPr/>
                    <a:lstStyle/>
                    <a:p>
                      <a:pPr algn="ctr"/>
                      <a:r>
                        <a:rPr lang="en-US" sz="1300" u="sng" cap="all" baseline="0"/>
                        <a:t>Currently Enacted Decanting Statutes</a:t>
                      </a:r>
                      <a:endParaRPr lang="en-US" sz="1300" b="1" u="sng" cap="all" baseline="0">
                        <a:solidFill>
                          <a:schemeClr val="bg1"/>
                        </a:solidFill>
                      </a:endParaRPr>
                    </a:p>
                  </a:txBody>
                  <a:tcPr marL="71643" marR="71643" marT="41520" marB="41520"/>
                </a:tc>
                <a:extLst>
                  <a:ext uri="{0D108BD9-81ED-4DB2-BD59-A6C34878D82A}">
                    <a16:rowId xmlns:a16="http://schemas.microsoft.com/office/drawing/2014/main" val="10000"/>
                  </a:ext>
                </a:extLst>
              </a:tr>
              <a:tr h="286579">
                <a:tc>
                  <a:txBody>
                    <a:bodyPr/>
                    <a:lstStyle/>
                    <a:p>
                      <a:r>
                        <a:rPr lang="en-US" sz="1300" u="sng"/>
                        <a:t>Alaska</a:t>
                      </a:r>
                      <a:endParaRPr lang="en-US" sz="1300" i="0" u="sng">
                        <a:solidFill>
                          <a:schemeClr val="tx1"/>
                        </a:solidFill>
                        <a:latin typeface="Arial" pitchFamily="34" charset="0"/>
                        <a:cs typeface="Arial" pitchFamily="34" charset="0"/>
                      </a:endParaRPr>
                    </a:p>
                  </a:txBody>
                  <a:tcPr marL="71643" marR="71643" marT="41520" marB="41520"/>
                </a:tc>
                <a:tc>
                  <a:txBody>
                    <a:bodyPr/>
                    <a:lstStyle/>
                    <a:p>
                      <a:r>
                        <a:rPr lang="en-US" sz="1300"/>
                        <a:t>Alaska Stat. §13.36.157 - 13.36.159 (1998) (reenacted effective 9/12)</a:t>
                      </a:r>
                      <a:endParaRPr lang="en-US" sz="1300">
                        <a:latin typeface="Arial" pitchFamily="34" charset="0"/>
                        <a:cs typeface="Arial" pitchFamily="34" charset="0"/>
                      </a:endParaRPr>
                    </a:p>
                  </a:txBody>
                  <a:tcPr marL="71643" marR="71643" marT="41520" marB="41520"/>
                </a:tc>
                <a:extLst>
                  <a:ext uri="{0D108BD9-81ED-4DB2-BD59-A6C34878D82A}">
                    <a16:rowId xmlns:a16="http://schemas.microsoft.com/office/drawing/2014/main" val="10001"/>
                  </a:ext>
                </a:extLst>
              </a:tr>
              <a:tr h="259982">
                <a:tc>
                  <a:txBody>
                    <a:bodyPr/>
                    <a:lstStyle/>
                    <a:p>
                      <a:r>
                        <a:rPr lang="en-US" sz="1300" u="sng"/>
                        <a:t>Arizona</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Ariz. Rev. Stat. Ann. §14-10819 (2009, as amended)</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2"/>
                  </a:ext>
                </a:extLst>
              </a:tr>
              <a:tr h="259982">
                <a:tc>
                  <a:txBody>
                    <a:bodyPr/>
                    <a:lstStyle/>
                    <a:p>
                      <a:r>
                        <a:rPr lang="en-US" sz="1300" u="sng">
                          <a:solidFill>
                            <a:schemeClr val="tx1"/>
                          </a:solidFill>
                          <a:latin typeface="Arial" pitchFamily="34" charset="0"/>
                          <a:cs typeface="Arial" pitchFamily="34" charset="0"/>
                        </a:rPr>
                        <a:t>Colorado</a:t>
                      </a:r>
                    </a:p>
                  </a:txBody>
                  <a:tcPr marL="71643" marR="71643" marT="0" marB="0"/>
                </a:tc>
                <a:tc>
                  <a:txBody>
                    <a:bodyPr/>
                    <a:lstStyle/>
                    <a:p>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3"/>
                  </a:ext>
                </a:extLst>
              </a:tr>
              <a:tr h="259982">
                <a:tc>
                  <a:txBody>
                    <a:bodyPr/>
                    <a:lstStyle/>
                    <a:p>
                      <a:r>
                        <a:rPr lang="en-US" sz="1300" u="sng"/>
                        <a:t>Delaware</a:t>
                      </a:r>
                      <a:endParaRPr lang="en-US" sz="1300" u="sng">
                        <a:latin typeface="Arial" pitchFamily="34" charset="0"/>
                        <a:cs typeface="Arial" pitchFamily="34" charset="0"/>
                      </a:endParaRPr>
                    </a:p>
                  </a:txBody>
                  <a:tcPr marL="71643" marR="71643" marT="0" marB="0"/>
                </a:tc>
                <a:tc>
                  <a:txBody>
                    <a:bodyPr/>
                    <a:lstStyle/>
                    <a:p>
                      <a:r>
                        <a:rPr lang="en-US" sz="1300"/>
                        <a:t>12 Del. C. §3528 (2003,</a:t>
                      </a:r>
                      <a:r>
                        <a:rPr lang="en-US" sz="1300" baseline="0"/>
                        <a:t> </a:t>
                      </a:r>
                      <a:r>
                        <a:rPr lang="en-US" sz="1300"/>
                        <a:t>as amended</a:t>
                      </a:r>
                      <a:r>
                        <a:rPr lang="en-US" sz="1300" baseline="0"/>
                        <a:t>)</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4"/>
                  </a:ext>
                </a:extLst>
              </a:tr>
              <a:tr h="259982">
                <a:tc>
                  <a:txBody>
                    <a:bodyPr/>
                    <a:lstStyle/>
                    <a:p>
                      <a:r>
                        <a:rPr lang="en-US" sz="1300" u="sng"/>
                        <a:t>Florida</a:t>
                      </a:r>
                      <a:endParaRPr lang="en-US" sz="1300" u="sng">
                        <a:latin typeface="Arial" pitchFamily="34" charset="0"/>
                        <a:cs typeface="Arial" pitchFamily="34" charset="0"/>
                      </a:endParaRPr>
                    </a:p>
                  </a:txBody>
                  <a:tcPr marL="71643" marR="71643" marT="0" marB="0"/>
                </a:tc>
                <a:tc>
                  <a:txBody>
                    <a:bodyPr/>
                    <a:lstStyle/>
                    <a:p>
                      <a:r>
                        <a:rPr lang="en-US" sz="1300"/>
                        <a:t>Fla. Stat. §736.04117 (2007)</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5"/>
                  </a:ext>
                </a:extLst>
              </a:tr>
              <a:tr h="259982">
                <a:tc>
                  <a:txBody>
                    <a:bodyPr/>
                    <a:lstStyle/>
                    <a:p>
                      <a:r>
                        <a:rPr lang="en-US" sz="1300" u="sng"/>
                        <a:t>Illinois</a:t>
                      </a:r>
                      <a:endParaRPr lang="en-US" sz="1300" u="sng">
                        <a:latin typeface="Arial" pitchFamily="34" charset="0"/>
                        <a:cs typeface="Arial" pitchFamily="34" charset="0"/>
                      </a:endParaRPr>
                    </a:p>
                  </a:txBody>
                  <a:tcPr marL="71643" marR="71643" marT="0" marB="0"/>
                </a:tc>
                <a:tc>
                  <a:txBody>
                    <a:bodyPr/>
                    <a:lstStyle/>
                    <a:p>
                      <a:pPr marL="0" marR="0" indent="0" algn="l" defTabSz="1217834" rtl="0" eaLnBrk="1" fontAlgn="auto" latinLnBrk="0" hangingPunct="1">
                        <a:lnSpc>
                          <a:spcPct val="100000"/>
                        </a:lnSpc>
                        <a:spcBef>
                          <a:spcPct val="0"/>
                        </a:spcBef>
                        <a:spcAft>
                          <a:spcPct val="0"/>
                        </a:spcAft>
                        <a:buClrTx/>
                        <a:buSzTx/>
                        <a:buFontTx/>
                        <a:buNone/>
                        <a:defRPr/>
                      </a:pPr>
                      <a:r>
                        <a:rPr lang="en-US" sz="1300"/>
                        <a:t>760 ILCS §5/16.4 (1/1/2013, as amended)</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6"/>
                  </a:ext>
                </a:extLst>
              </a:tr>
              <a:tr h="259982">
                <a:tc>
                  <a:txBody>
                    <a:bodyPr/>
                    <a:lstStyle/>
                    <a:p>
                      <a:r>
                        <a:rPr lang="en-US" sz="1300" u="sng"/>
                        <a:t>Indiana</a:t>
                      </a:r>
                      <a:endParaRPr lang="en-US" sz="1300" u="sng">
                        <a:latin typeface="Arial" pitchFamily="34" charset="0"/>
                        <a:cs typeface="Arial" pitchFamily="34" charset="0"/>
                      </a:endParaRPr>
                    </a:p>
                  </a:txBody>
                  <a:tcPr marL="71643" marR="71643" marT="0" marB="0"/>
                </a:tc>
                <a:tc>
                  <a:txBody>
                    <a:bodyPr/>
                    <a:lstStyle/>
                    <a:p>
                      <a:pPr marL="0" marR="0" indent="0" algn="l" defTabSz="1217834" rtl="0" eaLnBrk="1" fontAlgn="auto" latinLnBrk="0" hangingPunct="1">
                        <a:lnSpc>
                          <a:spcPct val="100000"/>
                        </a:lnSpc>
                        <a:spcBef>
                          <a:spcPct val="0"/>
                        </a:spcBef>
                        <a:spcAft>
                          <a:spcPct val="0"/>
                        </a:spcAft>
                        <a:buClrTx/>
                        <a:buSzTx/>
                        <a:buFontTx/>
                        <a:buNone/>
                        <a:defRPr/>
                      </a:pPr>
                      <a:r>
                        <a:rPr lang="en-US" sz="1300"/>
                        <a:t>Ind. Code §30-4-3-36 (2010)</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7"/>
                  </a:ext>
                </a:extLst>
              </a:tr>
              <a:tr h="259982">
                <a:tc>
                  <a:txBody>
                    <a:bodyPr/>
                    <a:lstStyle/>
                    <a:p>
                      <a:r>
                        <a:rPr lang="en-US" sz="1300" u="sng"/>
                        <a:t>Kentucky</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KRS §386.175 (</a:t>
                      </a:r>
                      <a:r>
                        <a:rPr lang="en-US" sz="1300" baseline="0"/>
                        <a:t>2012</a:t>
                      </a:r>
                      <a:r>
                        <a:rPr lang="en-US" sz="1300"/>
                        <a:t>)</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8"/>
                  </a:ext>
                </a:extLst>
              </a:tr>
              <a:tr h="259982">
                <a:tc>
                  <a:txBody>
                    <a:bodyPr/>
                    <a:lstStyle/>
                    <a:p>
                      <a:r>
                        <a:rPr lang="en-US" sz="1300" u="sng"/>
                        <a:t>Michigan</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MCLA §§ 556.115a,</a:t>
                      </a:r>
                      <a:r>
                        <a:rPr lang="en-US" sz="1300" baseline="0"/>
                        <a:t> 700.7820a and 700.7103 (2012)</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9"/>
                  </a:ext>
                </a:extLst>
              </a:tr>
              <a:tr h="259982">
                <a:tc>
                  <a:txBody>
                    <a:bodyPr/>
                    <a:lstStyle/>
                    <a:p>
                      <a:r>
                        <a:rPr lang="en-US" sz="1300" u="sng"/>
                        <a:t>Minnesota</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M.S.A.</a:t>
                      </a:r>
                      <a:r>
                        <a:rPr lang="en-US" sz="1300" baseline="0"/>
                        <a:t> </a:t>
                      </a:r>
                      <a:r>
                        <a:rPr lang="en-US" sz="1300"/>
                        <a:t>§ 502.851 (2016)</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0"/>
                  </a:ext>
                </a:extLst>
              </a:tr>
              <a:tr h="259982">
                <a:tc>
                  <a:txBody>
                    <a:bodyPr/>
                    <a:lstStyle/>
                    <a:p>
                      <a:r>
                        <a:rPr lang="en-US" sz="1300" u="sng"/>
                        <a:t>Missouri</a:t>
                      </a:r>
                      <a:endParaRPr lang="en-US" sz="1300" u="sng">
                        <a:latin typeface="Arial" pitchFamily="34" charset="0"/>
                        <a:cs typeface="Arial" pitchFamily="34" charset="0"/>
                      </a:endParaRPr>
                    </a:p>
                  </a:txBody>
                  <a:tcPr marL="71643" marR="71643" marT="0" marB="0"/>
                </a:tc>
                <a:tc>
                  <a:txBody>
                    <a:bodyPr/>
                    <a:lstStyle/>
                    <a:p>
                      <a:r>
                        <a:rPr lang="en-US" sz="1300"/>
                        <a:t>Missouri Rev. Stat.</a:t>
                      </a:r>
                      <a:r>
                        <a:rPr lang="en-US" sz="1300" baseline="0"/>
                        <a:t> </a:t>
                      </a:r>
                      <a:r>
                        <a:rPr lang="en-US" sz="1300"/>
                        <a:t>§456.4-419 (2011)</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1"/>
                  </a:ext>
                </a:extLst>
              </a:tr>
              <a:tr h="259982">
                <a:tc>
                  <a:txBody>
                    <a:bodyPr/>
                    <a:lstStyle/>
                    <a:p>
                      <a:r>
                        <a:rPr lang="en-US" sz="1300" u="sng"/>
                        <a:t>Nevada</a:t>
                      </a:r>
                      <a:endParaRPr lang="en-US" sz="1300" u="sng">
                        <a:latin typeface="Arial" pitchFamily="34" charset="0"/>
                        <a:cs typeface="Arial" pitchFamily="34" charset="0"/>
                      </a:endParaRPr>
                    </a:p>
                  </a:txBody>
                  <a:tcPr marL="71643" marR="71643" marT="0" marB="0"/>
                </a:tc>
                <a:tc>
                  <a:txBody>
                    <a:bodyPr/>
                    <a:lstStyle/>
                    <a:p>
                      <a:r>
                        <a:rPr lang="en-US" sz="1300"/>
                        <a:t>13 Nev. Rev. Stat. §163.556 (2009, as amended)</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2"/>
                  </a:ext>
                </a:extLst>
              </a:tr>
              <a:tr h="259982">
                <a:tc>
                  <a:txBody>
                    <a:bodyPr/>
                    <a:lstStyle/>
                    <a:p>
                      <a:r>
                        <a:rPr lang="en-US" sz="1300" u="sng"/>
                        <a:t>New Hampshire</a:t>
                      </a:r>
                      <a:endParaRPr lang="en-US" sz="1300" u="sng">
                        <a:latin typeface="Arial" pitchFamily="34" charset="0"/>
                        <a:cs typeface="Arial" pitchFamily="34" charset="0"/>
                      </a:endParaRPr>
                    </a:p>
                  </a:txBody>
                  <a:tcPr marL="71643" marR="71643" marT="0" marB="0"/>
                </a:tc>
                <a:tc>
                  <a:txBody>
                    <a:bodyPr/>
                    <a:lstStyle/>
                    <a:p>
                      <a:r>
                        <a:rPr lang="en-US" sz="1300"/>
                        <a:t>N.H. Rev.</a:t>
                      </a:r>
                      <a:r>
                        <a:rPr lang="en-US" sz="1300" baseline="0"/>
                        <a:t> </a:t>
                      </a:r>
                      <a:r>
                        <a:rPr lang="en-US" sz="1300"/>
                        <a:t>Stat. Ann. §564-B: 4-418 (2008,</a:t>
                      </a:r>
                      <a:r>
                        <a:rPr lang="en-US" sz="1300" baseline="0"/>
                        <a:t> </a:t>
                      </a:r>
                      <a:r>
                        <a:rPr lang="en-US" sz="1300"/>
                        <a:t>as amended</a:t>
                      </a:r>
                      <a:r>
                        <a:rPr lang="en-US" sz="1300" baseline="0"/>
                        <a:t>)</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3"/>
                  </a:ext>
                </a:extLst>
              </a:tr>
              <a:tr h="259982">
                <a:tc>
                  <a:txBody>
                    <a:bodyPr/>
                    <a:lstStyle/>
                    <a:p>
                      <a:r>
                        <a:rPr lang="en-US" sz="1300" u="sng">
                          <a:latin typeface="Arial" pitchFamily="34" charset="0"/>
                          <a:cs typeface="Arial" pitchFamily="34" charset="0"/>
                        </a:rPr>
                        <a:t>New Mexico</a:t>
                      </a:r>
                    </a:p>
                  </a:txBody>
                  <a:tcPr marL="71643" marR="71643" marT="0" marB="0"/>
                </a:tc>
                <a:tc>
                  <a:txBody>
                    <a:bodyPr/>
                    <a:lstStyle/>
                    <a:p>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4"/>
                  </a:ext>
                </a:extLst>
              </a:tr>
              <a:tr h="259982">
                <a:tc>
                  <a:txBody>
                    <a:bodyPr/>
                    <a:lstStyle/>
                    <a:p>
                      <a:r>
                        <a:rPr lang="en-US" sz="1300" u="sng"/>
                        <a:t>New York</a:t>
                      </a:r>
                      <a:endParaRPr lang="en-US" sz="1300" u="sng">
                        <a:latin typeface="Arial" pitchFamily="34" charset="0"/>
                        <a:cs typeface="Arial" pitchFamily="34" charset="0"/>
                      </a:endParaRPr>
                    </a:p>
                  </a:txBody>
                  <a:tcPr marL="71643" marR="71643" marT="0" marB="0"/>
                </a:tc>
                <a:tc>
                  <a:txBody>
                    <a:bodyPr/>
                    <a:lstStyle/>
                    <a:p>
                      <a:r>
                        <a:rPr lang="en-US" sz="1300"/>
                        <a:t>N.Y. Estates, Powers &amp; Trusts Law §10-6.6(b) (1992, as amended in 2011</a:t>
                      </a:r>
                      <a:r>
                        <a:rPr lang="en-US" sz="1300" baseline="0"/>
                        <a:t> and subsequently</a:t>
                      </a:r>
                      <a:r>
                        <a:rPr lang="en-US" sz="1300"/>
                        <a:t>)</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5"/>
                  </a:ext>
                </a:extLst>
              </a:tr>
              <a:tr h="259982">
                <a:tc>
                  <a:txBody>
                    <a:bodyPr/>
                    <a:lstStyle/>
                    <a:p>
                      <a:r>
                        <a:rPr lang="en-US" sz="1300" u="sng"/>
                        <a:t>North Carolina</a:t>
                      </a:r>
                      <a:endParaRPr lang="en-US" sz="1300" u="sng">
                        <a:latin typeface="Arial" pitchFamily="34" charset="0"/>
                        <a:cs typeface="Arial" pitchFamily="34" charset="0"/>
                      </a:endParaRPr>
                    </a:p>
                  </a:txBody>
                  <a:tcPr marL="71643" marR="71643" marT="0" marB="0"/>
                </a:tc>
                <a:tc>
                  <a:txBody>
                    <a:bodyPr/>
                    <a:lstStyle/>
                    <a:p>
                      <a:r>
                        <a:rPr lang="en-US" sz="1300"/>
                        <a:t>N.C. Gen. Stat. §36C-8-816.1 (2009, as amended)</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6"/>
                  </a:ext>
                </a:extLst>
              </a:tr>
              <a:tr h="259982">
                <a:tc>
                  <a:txBody>
                    <a:bodyPr/>
                    <a:lstStyle/>
                    <a:p>
                      <a:r>
                        <a:rPr lang="en-US" sz="1300" u="sng"/>
                        <a:t>Ohio</a:t>
                      </a:r>
                      <a:endParaRPr lang="en-US" sz="1300" u="sng">
                        <a:latin typeface="Arial" pitchFamily="34" charset="0"/>
                        <a:cs typeface="Arial" pitchFamily="34" charset="0"/>
                      </a:endParaRPr>
                    </a:p>
                  </a:txBody>
                  <a:tcPr marL="71643" marR="71643" marT="0" marB="0"/>
                </a:tc>
                <a:tc>
                  <a:txBody>
                    <a:bodyPr/>
                    <a:lstStyle/>
                    <a:p>
                      <a:r>
                        <a:rPr lang="en-US" sz="1300"/>
                        <a:t>Ohio Rev. Code Ann. §5808.18 (2012)</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7"/>
                  </a:ext>
                </a:extLst>
              </a:tr>
              <a:tr h="259982">
                <a:tc>
                  <a:txBody>
                    <a:bodyPr/>
                    <a:lstStyle/>
                    <a:p>
                      <a:r>
                        <a:rPr lang="en-US" sz="1300" u="sng"/>
                        <a:t>Rhode Island</a:t>
                      </a:r>
                      <a:endParaRPr lang="en-US" sz="1300" u="sng">
                        <a:latin typeface="Arial" pitchFamily="34" charset="0"/>
                        <a:cs typeface="Arial" pitchFamily="34" charset="0"/>
                      </a:endParaRPr>
                    </a:p>
                  </a:txBody>
                  <a:tcPr marL="71643" marR="71643" marT="0" marB="0"/>
                </a:tc>
                <a:tc>
                  <a:txBody>
                    <a:bodyPr/>
                    <a:lstStyle/>
                    <a:p>
                      <a:r>
                        <a:rPr lang="en-US" sz="1300"/>
                        <a:t>R.I. Gen.</a:t>
                      </a:r>
                      <a:r>
                        <a:rPr lang="en-US" sz="1300" baseline="0"/>
                        <a:t> Laws</a:t>
                      </a:r>
                      <a:r>
                        <a:rPr lang="en-US" sz="1300"/>
                        <a:t> §18-4-31 (2012, as amended)</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18"/>
                  </a:ext>
                </a:extLst>
              </a:tr>
            </a:tbl>
          </a:graphicData>
        </a:graphic>
      </p:graphicFrame>
      <p:sp>
        <p:nvSpPr>
          <p:cNvPr id="16" name="TextBox 15"/>
          <p:cNvSpPr txBox="1"/>
          <p:nvPr/>
        </p:nvSpPr>
        <p:spPr>
          <a:xfrm>
            <a:off x="360363" y="6106446"/>
            <a:ext cx="8423639" cy="184666"/>
          </a:xfrm>
          <a:prstGeom prst="rect">
            <a:avLst/>
          </a:prstGeom>
          <a:noFill/>
        </p:spPr>
        <p:txBody>
          <a:bodyPr wrap="square" rtlCol="0">
            <a:spAutoFit/>
          </a:bodyPr>
          <a:lstStyle/>
          <a:p>
            <a:r>
              <a:rPr lang="en-US" sz="600"/>
              <a:t>.</a:t>
            </a:r>
            <a:endParaRPr lang="en-US"/>
          </a:p>
        </p:txBody>
      </p:sp>
    </p:spTree>
    <p:custDataLst>
      <p:tags r:id="rId1"/>
    </p:custDataLst>
    <p:extLst>
      <p:ext uri="{BB962C8B-B14F-4D97-AF65-F5344CB8AC3E}">
        <p14:creationId xmlns:p14="http://schemas.microsoft.com/office/powerpoint/2010/main" val="21700649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decanting statute reference guide &amp; outlines</a:t>
            </a:r>
          </a:p>
        </p:txBody>
      </p:sp>
      <p:graphicFrame>
        <p:nvGraphicFramePr>
          <p:cNvPr id="5" name="Table 4"/>
          <p:cNvGraphicFramePr>
            <a:graphicFrameLocks noGrp="1"/>
          </p:cNvGraphicFramePr>
          <p:nvPr>
            <p:extLst>
              <p:ext uri="{D42A27DB-BD31-4B8C-83A1-F6EECF244321}">
                <p14:modId xmlns:p14="http://schemas.microsoft.com/office/powerpoint/2010/main" val="239057047"/>
              </p:ext>
            </p:extLst>
          </p:nvPr>
        </p:nvGraphicFramePr>
        <p:xfrm>
          <a:off x="360365" y="1044575"/>
          <a:ext cx="8423639" cy="3167446"/>
        </p:xfrm>
        <a:graphic>
          <a:graphicData uri="http://schemas.openxmlformats.org/drawingml/2006/table">
            <a:tbl>
              <a:tblPr firstRow="1" bandRow="1">
                <a:tableStyleId>{F2DE63D5-997A-4646-A377-4702673A728D}</a:tableStyleId>
              </a:tblPr>
              <a:tblGrid>
                <a:gridCol w="2671710">
                  <a:extLst>
                    <a:ext uri="{9D8B030D-6E8A-4147-A177-3AD203B41FA5}">
                      <a16:colId xmlns:a16="http://schemas.microsoft.com/office/drawing/2014/main" val="20000"/>
                    </a:ext>
                  </a:extLst>
                </a:gridCol>
                <a:gridCol w="5751929">
                  <a:extLst>
                    <a:ext uri="{9D8B030D-6E8A-4147-A177-3AD203B41FA5}">
                      <a16:colId xmlns:a16="http://schemas.microsoft.com/office/drawing/2014/main" val="20001"/>
                    </a:ext>
                  </a:extLst>
                </a:gridCol>
              </a:tblGrid>
              <a:tr h="347547">
                <a:tc>
                  <a:txBody>
                    <a:bodyPr/>
                    <a:lstStyle/>
                    <a:p>
                      <a:pPr algn="ctr"/>
                      <a:r>
                        <a:rPr lang="en-US" sz="1300" u="sng" cap="all" baseline="0"/>
                        <a:t>State</a:t>
                      </a:r>
                      <a:endParaRPr lang="en-US" sz="1300" b="1" u="sng" cap="all" baseline="0">
                        <a:solidFill>
                          <a:schemeClr val="bg1"/>
                        </a:solidFill>
                      </a:endParaRPr>
                    </a:p>
                  </a:txBody>
                  <a:tcPr marL="71643" marR="71643" marT="41520" marB="41520"/>
                </a:tc>
                <a:tc>
                  <a:txBody>
                    <a:bodyPr/>
                    <a:lstStyle/>
                    <a:p>
                      <a:pPr algn="ctr"/>
                      <a:r>
                        <a:rPr lang="en-US" sz="1300" u="sng" cap="all" baseline="0"/>
                        <a:t>Currently Enacted Decanting Statutes</a:t>
                      </a:r>
                      <a:endParaRPr lang="en-US" sz="1300" b="1" u="sng" cap="all" baseline="0">
                        <a:solidFill>
                          <a:schemeClr val="bg1"/>
                        </a:solidFill>
                      </a:endParaRPr>
                    </a:p>
                  </a:txBody>
                  <a:tcPr marL="71643" marR="71643" marT="41520" marB="41520"/>
                </a:tc>
                <a:extLst>
                  <a:ext uri="{0D108BD9-81ED-4DB2-BD59-A6C34878D82A}">
                    <a16:rowId xmlns:a16="http://schemas.microsoft.com/office/drawing/2014/main" val="10000"/>
                  </a:ext>
                </a:extLst>
              </a:tr>
              <a:tr h="315757">
                <a:tc>
                  <a:txBody>
                    <a:bodyPr/>
                    <a:lstStyle/>
                    <a:p>
                      <a:r>
                        <a:rPr lang="en-US" sz="1300" u="sng"/>
                        <a:t>South Carolina</a:t>
                      </a:r>
                      <a:endParaRPr lang="en-US" sz="1300" u="sng">
                        <a:latin typeface="Arial" pitchFamily="34" charset="0"/>
                        <a:cs typeface="Arial" pitchFamily="34" charset="0"/>
                      </a:endParaRPr>
                    </a:p>
                  </a:txBody>
                  <a:tcPr marL="71643" marR="71643" marT="0" marB="0"/>
                </a:tc>
                <a:tc>
                  <a:txBody>
                    <a:bodyPr/>
                    <a:lstStyle/>
                    <a:p>
                      <a:r>
                        <a:rPr lang="en-US" sz="1300"/>
                        <a:t>S.C. Stat.</a:t>
                      </a:r>
                      <a:r>
                        <a:rPr lang="en-US" sz="1300" baseline="0"/>
                        <a:t> </a:t>
                      </a:r>
                      <a:r>
                        <a:rPr lang="en-US" sz="1300"/>
                        <a:t>§62-7-816A (2014)</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1"/>
                  </a:ext>
                </a:extLst>
              </a:tr>
              <a:tr h="315757">
                <a:tc>
                  <a:txBody>
                    <a:bodyPr/>
                    <a:lstStyle/>
                    <a:p>
                      <a:r>
                        <a:rPr lang="en-US" sz="1300" u="sng"/>
                        <a:t>South Dakota</a:t>
                      </a:r>
                      <a:endParaRPr lang="en-US" sz="1300" u="sng">
                        <a:latin typeface="Arial" pitchFamily="34" charset="0"/>
                        <a:cs typeface="Arial" pitchFamily="34" charset="0"/>
                      </a:endParaRPr>
                    </a:p>
                  </a:txBody>
                  <a:tcPr marL="71643" marR="71643" marT="0" marB="0"/>
                </a:tc>
                <a:tc>
                  <a:txBody>
                    <a:bodyPr/>
                    <a:lstStyle/>
                    <a:p>
                      <a:r>
                        <a:rPr lang="en-US" sz="1300"/>
                        <a:t>S.D. Codified Laws §§55-2-15 to 5-2-21 (2007, as amended</a:t>
                      </a:r>
                      <a:r>
                        <a:rPr lang="en-US" sz="1300" baseline="0"/>
                        <a:t>)</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2"/>
                  </a:ext>
                </a:extLst>
              </a:tr>
              <a:tr h="315757">
                <a:tc>
                  <a:txBody>
                    <a:bodyPr/>
                    <a:lstStyle/>
                    <a:p>
                      <a:r>
                        <a:rPr lang="en-US" sz="1300" u="sng"/>
                        <a:t>Tennessee</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Tenn. Code  Ann. §35-15-816(b)(27) (2004, as amended)</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3"/>
                  </a:ext>
                </a:extLst>
              </a:tr>
              <a:tr h="315757">
                <a:tc>
                  <a:txBody>
                    <a:bodyPr/>
                    <a:lstStyle/>
                    <a:p>
                      <a:pPr algn="l"/>
                      <a:r>
                        <a:rPr lang="en-US" sz="1300" u="sng"/>
                        <a:t>Texas</a:t>
                      </a:r>
                      <a:endParaRPr lang="en-US" sz="1300" i="0" u="sng">
                        <a:solidFill>
                          <a:schemeClr val="tx1"/>
                        </a:solidFill>
                        <a:latin typeface="Arial" pitchFamily="34" charset="0"/>
                        <a:cs typeface="Arial" pitchFamily="34" charset="0"/>
                      </a:endParaRPr>
                    </a:p>
                  </a:txBody>
                  <a:tcPr marL="71643" marR="71643" marT="0" marB="0"/>
                </a:tc>
                <a:tc>
                  <a:txBody>
                    <a:bodyPr/>
                    <a:lstStyle/>
                    <a:p>
                      <a:r>
                        <a:rPr lang="en-US" sz="1300"/>
                        <a:t>Tx.</a:t>
                      </a:r>
                      <a:r>
                        <a:rPr lang="en-US" sz="1300" baseline="0"/>
                        <a:t> Property Code </a:t>
                      </a:r>
                      <a:r>
                        <a:rPr lang="en-US" sz="1300"/>
                        <a:t>§112.071</a:t>
                      </a:r>
                      <a:r>
                        <a:rPr lang="en-US" sz="1300" baseline="0"/>
                        <a:t> (2013)</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4"/>
                  </a:ext>
                </a:extLst>
              </a:tr>
              <a:tr h="315757">
                <a:tc>
                  <a:txBody>
                    <a:bodyPr/>
                    <a:lstStyle/>
                    <a:p>
                      <a:r>
                        <a:rPr lang="en-US" sz="1300" u="sng"/>
                        <a:t>Virginia</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VA. Code Ann. §64.2-778.1 (2014)</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5"/>
                  </a:ext>
                </a:extLst>
              </a:tr>
              <a:tr h="315757">
                <a:tc>
                  <a:txBody>
                    <a:bodyPr/>
                    <a:lstStyle/>
                    <a:p>
                      <a:pPr marL="0" marR="0" indent="0" algn="l" defTabSz="914400" rtl="0" eaLnBrk="1" fontAlgn="auto" latinLnBrk="0" hangingPunct="1">
                        <a:lnSpc>
                          <a:spcPct val="100000"/>
                        </a:lnSpc>
                        <a:spcBef>
                          <a:spcPct val="0"/>
                        </a:spcBef>
                        <a:spcAft>
                          <a:spcPct val="0"/>
                        </a:spcAft>
                        <a:buClrTx/>
                        <a:buSzTx/>
                        <a:buFontTx/>
                        <a:buNone/>
                        <a:defRPr/>
                      </a:pPr>
                      <a:r>
                        <a:rPr lang="en-US" sz="1300" u="sng"/>
                        <a:t>Wisconsin</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Wisc.</a:t>
                      </a:r>
                      <a:r>
                        <a:rPr lang="en-US" sz="1300" baseline="0"/>
                        <a:t> Stat. </a:t>
                      </a:r>
                      <a:r>
                        <a:rPr lang="en-US" sz="1300"/>
                        <a:t>§701.0418</a:t>
                      </a:r>
                      <a:r>
                        <a:rPr lang="en-US" sz="1300" baseline="0"/>
                        <a:t> (2014)</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6"/>
                  </a:ext>
                </a:extLst>
              </a:tr>
              <a:tr h="315757">
                <a:tc>
                  <a:txBody>
                    <a:bodyPr/>
                    <a:lstStyle/>
                    <a:p>
                      <a:pPr marL="0" marR="0" indent="0" algn="l" defTabSz="914400" rtl="0" eaLnBrk="1" fontAlgn="auto" latinLnBrk="0" hangingPunct="1">
                        <a:lnSpc>
                          <a:spcPct val="100000"/>
                        </a:lnSpc>
                        <a:spcBef>
                          <a:spcPct val="0"/>
                        </a:spcBef>
                        <a:spcAft>
                          <a:spcPct val="0"/>
                        </a:spcAft>
                        <a:buClrTx/>
                        <a:buSzTx/>
                        <a:buFontTx/>
                        <a:buNone/>
                        <a:defRPr/>
                      </a:pPr>
                      <a:r>
                        <a:rPr lang="en-US" sz="1300" u="sng"/>
                        <a:t>Wyoming</a:t>
                      </a:r>
                      <a:endParaRPr lang="en-US" sz="1300" u="sng">
                        <a:solidFill>
                          <a:schemeClr val="tx1"/>
                        </a:solidFill>
                        <a:latin typeface="Arial" pitchFamily="34" charset="0"/>
                        <a:cs typeface="Arial" pitchFamily="34" charset="0"/>
                      </a:endParaRPr>
                    </a:p>
                  </a:txBody>
                  <a:tcPr marL="71643" marR="71643" marT="0" marB="0"/>
                </a:tc>
                <a:tc>
                  <a:txBody>
                    <a:bodyPr/>
                    <a:lstStyle/>
                    <a:p>
                      <a:r>
                        <a:rPr lang="en-US" sz="1300"/>
                        <a:t>W.S. 4-10-816(a)(xxviii) (2013)</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7"/>
                  </a:ext>
                </a:extLst>
              </a:tr>
              <a:tr h="315757">
                <a:tc>
                  <a:txBody>
                    <a:bodyPr/>
                    <a:lstStyle/>
                    <a:p>
                      <a:pPr marL="0" marR="0" indent="0" algn="l" defTabSz="914400" rtl="0" eaLnBrk="1" fontAlgn="auto" latinLnBrk="0" hangingPunct="1">
                        <a:lnSpc>
                          <a:spcPct val="100000"/>
                        </a:lnSpc>
                        <a:spcBef>
                          <a:spcPct val="0"/>
                        </a:spcBef>
                        <a:spcAft>
                          <a:spcPct val="0"/>
                        </a:spcAft>
                        <a:buClrTx/>
                        <a:buSzTx/>
                        <a:buFontTx/>
                        <a:buNone/>
                        <a:defRPr/>
                      </a:pPr>
                      <a:endParaRPr lang="en-US" sz="1300" u="sng">
                        <a:solidFill>
                          <a:schemeClr val="tx1"/>
                        </a:solidFill>
                        <a:latin typeface="Arial" pitchFamily="34" charset="0"/>
                        <a:cs typeface="Arial" pitchFamily="34" charset="0"/>
                      </a:endParaRPr>
                    </a:p>
                  </a:txBody>
                  <a:tcPr marL="71643" marR="71643" marT="0" marB="0"/>
                </a:tc>
                <a:tc>
                  <a:txBody>
                    <a:bodyPr/>
                    <a:lstStyle/>
                    <a:p>
                      <a:r>
                        <a:rPr lang="en-US" sz="800"/>
                        <a:t>NOTE:  The author is admitted to practice in the State of New York.  The state-specific material presented herein, including the following outlines, were prepared based upon the author’s review and interpretation of the relevant statutes.  As the author is not admitted to practice in the other states which have enacted decanting statutes, each person utilizing these materials is advised to consult with local counsel in each jurisdiction regarding the application and interpretation of each state’s statute</a:t>
                      </a:r>
                      <a:endParaRPr lang="en-US" sz="1300">
                        <a:latin typeface="Arial" pitchFamily="34" charset="0"/>
                        <a:cs typeface="Arial" pitchFamily="34" charset="0"/>
                      </a:endParaRPr>
                    </a:p>
                  </a:txBody>
                  <a:tcPr marL="71643" marR="71643" marT="0" marB="0"/>
                </a:tc>
                <a:extLst>
                  <a:ext uri="{0D108BD9-81ED-4DB2-BD59-A6C34878D82A}">
                    <a16:rowId xmlns:a16="http://schemas.microsoft.com/office/drawing/2014/main" val="10008"/>
                  </a:ext>
                </a:extLst>
              </a:tr>
            </a:tbl>
          </a:graphicData>
        </a:graphic>
      </p:graphicFrame>
    </p:spTree>
    <p:custDataLst>
      <p:tags r:id="rId1"/>
    </p:custDataLst>
    <p:extLst>
      <p:ext uri="{BB962C8B-B14F-4D97-AF65-F5344CB8AC3E}">
        <p14:creationId xmlns:p14="http://schemas.microsoft.com/office/powerpoint/2010/main" val="23206293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1"/>
          <p:cNvSpPr>
            <a:spLocks noGrp="1"/>
          </p:cNvSpPr>
          <p:nvPr>
            <p:ph type="title"/>
            <p:custDataLst>
              <p:tags r:id="rId2"/>
            </p:custDataLst>
          </p:nvPr>
        </p:nvSpPr>
        <p:spPr>
          <a:xfrm>
            <a:off x="360000" y="432000"/>
            <a:ext cx="8424000" cy="504000"/>
          </a:xfrm>
        </p:spPr>
        <p:txBody>
          <a:bodyPr/>
          <a:lstStyle/>
          <a:p>
            <a:r>
              <a:rPr lang="en-US"/>
              <a:t>Presenter</a:t>
            </a:r>
          </a:p>
        </p:txBody>
      </p:sp>
      <p:sp>
        <p:nvSpPr>
          <p:cNvPr id="11" name="Footer Placeholder 6"/>
          <p:cNvSpPr>
            <a:spLocks noGrp="1"/>
          </p:cNvSpPr>
          <p:nvPr>
            <p:ph type="ftr" sz="quarter" idx="4294967295"/>
            <p:custDataLst>
              <p:tags r:id="rId3"/>
            </p:custDataLst>
          </p:nvPr>
        </p:nvSpPr>
        <p:spPr>
          <a:xfrm>
            <a:off x="583200" y="6530400"/>
            <a:ext cx="5220000" cy="180000"/>
          </a:xfrm>
          <a:prstGeom prst="rect">
            <a:avLst/>
          </a:prstGeom>
        </p:spPr>
        <p:txBody>
          <a:bodyPr/>
          <a:lstStyle/>
          <a:p>
            <a:endParaRPr lang="en-US"/>
          </a:p>
        </p:txBody>
      </p:sp>
      <p:sp>
        <p:nvSpPr>
          <p:cNvPr id="13" name="Text Placeholder 10"/>
          <p:cNvSpPr>
            <a:spLocks noGrp="1"/>
          </p:cNvSpPr>
          <p:nvPr>
            <p:ph type="body" sz="quarter" idx="12"/>
            <p:custDataLst>
              <p:tags r:id="rId4"/>
            </p:custDataLst>
          </p:nvPr>
        </p:nvSpPr>
        <p:spPr>
          <a:xfrm>
            <a:off x="360000" y="1080000"/>
            <a:ext cx="756000" cy="936000"/>
          </a:xfrm>
        </p:spPr>
        <p:txBody>
          <a:bodyPr/>
          <a:lstStyle/>
          <a:p>
            <a:r>
              <a:rPr lang="en-US"/>
              <a:t> </a:t>
            </a:r>
          </a:p>
        </p:txBody>
      </p:sp>
      <p:sp>
        <p:nvSpPr>
          <p:cNvPr id="15" name="Text Placeholder 12"/>
          <p:cNvSpPr>
            <a:spLocks noGrp="1"/>
          </p:cNvSpPr>
          <p:nvPr>
            <p:ph type="body" sz="quarter" idx="14"/>
            <p:custDataLst>
              <p:tags r:id="rId5"/>
            </p:custDataLst>
          </p:nvPr>
        </p:nvSpPr>
        <p:spPr>
          <a:xfrm>
            <a:off x="1296000" y="1080000"/>
            <a:ext cx="3047400" cy="5040000"/>
          </a:xfrm>
        </p:spPr>
        <p:txBody>
          <a:bodyPr/>
          <a:lstStyle/>
          <a:p>
            <a:pPr lvl="0"/>
            <a:r>
              <a:rPr lang="en-US"/>
              <a:t>Meryl G. Finkelstein</a:t>
            </a:r>
          </a:p>
          <a:p>
            <a:pPr lvl="1"/>
            <a:r>
              <a:rPr lang="en-US"/>
              <a:t>Partner</a:t>
            </a:r>
            <a:br>
              <a:rPr lang="en-US"/>
            </a:br>
            <a:r>
              <a:rPr lang="en-US"/>
              <a:t>Brick &amp; Patel LLP</a:t>
            </a:r>
            <a:br>
              <a:rPr lang="en-US"/>
            </a:br>
            <a:r>
              <a:rPr lang="en-US"/>
              <a:t>mfinkelstein@brickpatel.com</a:t>
            </a:r>
          </a:p>
          <a:p>
            <a:pPr lvl="1"/>
            <a:r>
              <a:rPr lang="en-US"/>
              <a:t>(212) 554-5230</a:t>
            </a:r>
          </a:p>
          <a:p>
            <a:pPr lvl="1"/>
            <a:endParaRPr lang="en-US" sz="1200" b="0"/>
          </a:p>
          <a:p>
            <a:pPr lvl="1"/>
            <a:r>
              <a:rPr lang="en-US" sz="1500" b="0"/>
              <a:t>Meryl is a partner at Brick &amp; Patel LLP in New York, where she focuses on trusts and estates matters, with an emphasis on estate and wealth planning for individuals and their families. Her clients include a wide variety of business professionals, owners of closely-held businesses and private investors. </a:t>
            </a:r>
          </a:p>
          <a:p>
            <a:pPr lvl="1"/>
            <a:r>
              <a:rPr lang="en-US" sz="1500" b="0"/>
              <a:t>She has over two decades of experience in the development and implementation of sophisticated estate and wealth transfer plans. Her expertise extends not only to advising U.S. citizens, but also includes advising resident and non-resident aliens</a:t>
            </a:r>
            <a:r>
              <a:rPr lang="en-US" b="0"/>
              <a:t>.</a:t>
            </a:r>
          </a:p>
          <a:p>
            <a:pPr lvl="1"/>
            <a:endParaRPr lang="en-US"/>
          </a:p>
        </p:txBody>
      </p:sp>
    </p:spTree>
    <p:custDataLst>
      <p:tags r:id="rId1"/>
    </p:custDataLst>
    <p:extLst>
      <p:ext uri="{BB962C8B-B14F-4D97-AF65-F5344CB8AC3E}">
        <p14:creationId xmlns:p14="http://schemas.microsoft.com/office/powerpoint/2010/main" val="18099623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 Placeholder 2"/>
          <p:cNvSpPr>
            <a:spLocks noGrp="1"/>
          </p:cNvSpPr>
          <p:nvPr>
            <p:ph type="body" sz="quarter" idx="12"/>
            <p:custDataLst>
              <p:tags r:id="rId2"/>
            </p:custDataLst>
          </p:nvPr>
        </p:nvSpPr>
        <p:spPr>
          <a:xfrm>
            <a:off x="360000" y="1273091"/>
            <a:ext cx="8424000" cy="4581818"/>
          </a:xfrm>
        </p:spPr>
        <p:txBody>
          <a:bodyPr anchor="b" anchorCtr="0"/>
          <a:lstStyle/>
          <a:p>
            <a:r>
              <a:rPr lang="en-US" b="1"/>
              <a:t>Disclaimer</a:t>
            </a:r>
          </a:p>
          <a:p>
            <a:pPr lvl="1"/>
            <a:r>
              <a:rPr lang="en-US" b="1"/>
              <a:t>The purpose of this communication is to provide general information of a legal nature. It does not contain a full analysis of the law nor does it constitute an opinion of any Norton Rose Fulbright entity on the points of law discussed. You must take specific legal advice on any particular matter which concerns you. If you require any advice or further information, please speak to your usual contact at Brick &amp; Patel LLP.</a:t>
            </a:r>
          </a:p>
          <a:p>
            <a:pPr lvl="1"/>
            <a:endParaRPr lang="en-US" b="1"/>
          </a:p>
        </p:txBody>
      </p:sp>
      <p:sp>
        <p:nvSpPr>
          <p:cNvPr id="7" name="Footer Placeholder 1"/>
          <p:cNvSpPr>
            <a:spLocks noGrp="1"/>
          </p:cNvSpPr>
          <p:nvPr>
            <p:ph type="ftr" sz="quarter" idx="4294967295"/>
            <p:custDataLst>
              <p:tags r:id="rId3"/>
            </p:custDataLst>
          </p:nvPr>
        </p:nvSpPr>
        <p:spPr>
          <a:xfrm>
            <a:off x="583200" y="6530400"/>
            <a:ext cx="5220000" cy="180000"/>
          </a:xfrm>
          <a:prstGeom prst="rect">
            <a:avLst/>
          </a:prstGeom>
        </p:spPr>
        <p:txBody>
          <a:bodyPr/>
          <a:lstStyle/>
          <a:p>
            <a:endParaRPr lang="en-US"/>
          </a:p>
        </p:txBody>
      </p:sp>
    </p:spTree>
    <p:custDataLst>
      <p:tags r:id="rId1"/>
    </p:custDataLst>
    <p:extLst>
      <p:ext uri="{BB962C8B-B14F-4D97-AF65-F5344CB8AC3E}">
        <p14:creationId xmlns:p14="http://schemas.microsoft.com/office/powerpoint/2010/main" val="33276212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1"/>
          </p:nvPr>
        </p:nvSpPr>
        <p:spPr>
          <a:xfrm>
            <a:off x="853200" y="2694850"/>
            <a:ext cx="7560000" cy="1764000"/>
          </a:xfrm>
        </p:spPr>
        <p:txBody>
          <a:bodyPr/>
          <a:lstStyle/>
          <a:p>
            <a:r>
              <a:rPr lang="en-US"/>
              <a:t>Vincent C. Thomas, Young Conaway Stargatt &amp; Taylor, LLP</a:t>
            </a:r>
          </a:p>
          <a:p>
            <a:r>
              <a:rPr lang="en-US"/>
              <a:t>Michael D. Fox, The Goldman Sachs Trust Company of Delaware</a:t>
            </a:r>
          </a:p>
        </p:txBody>
      </p:sp>
      <p:sp>
        <p:nvSpPr>
          <p:cNvPr id="3" name="Title 2"/>
          <p:cNvSpPr>
            <a:spLocks noGrp="1"/>
          </p:cNvSpPr>
          <p:nvPr>
            <p:ph type="title"/>
          </p:nvPr>
        </p:nvSpPr>
        <p:spPr>
          <a:xfrm>
            <a:off x="853200" y="1617625"/>
            <a:ext cx="7560000" cy="468313"/>
          </a:xfrm>
        </p:spPr>
        <p:txBody>
          <a:bodyPr/>
          <a:lstStyle/>
          <a:p>
            <a:r>
              <a:rPr lang="en-US"/>
              <a:t>2016 Delaware Trust Conference:</a:t>
            </a:r>
            <a:br>
              <a:rPr lang="en-US"/>
            </a:br>
            <a:r>
              <a:rPr lang="en-US"/>
              <a:t>Decanting</a:t>
            </a:r>
            <a:br>
              <a:rPr lang="en-US"/>
            </a:br>
            <a:endParaRPr lang="en-US"/>
          </a:p>
        </p:txBody>
      </p:sp>
      <p:sp>
        <p:nvSpPr>
          <p:cNvPr id="4" name="Rectangle 3"/>
          <p:cNvSpPr/>
          <p:nvPr/>
        </p:nvSpPr>
        <p:spPr>
          <a:xfrm>
            <a:off x="5143500" y="314325"/>
            <a:ext cx="2933700" cy="838200"/>
          </a:xfrm>
          <a:prstGeom prst="rect">
            <a:avLst/>
          </a:prstGeom>
          <a:solidFill>
            <a:srgbClr val="707173"/>
          </a:solidFill>
          <a:ln w="254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0182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DECANTING IN GENERAL</a:t>
            </a:r>
          </a:p>
        </p:txBody>
      </p:sp>
      <p:sp>
        <p:nvSpPr>
          <p:cNvPr id="3" name="Content Placeholder 2"/>
          <p:cNvSpPr>
            <a:spLocks noGrp="1"/>
          </p:cNvSpPr>
          <p:nvPr>
            <p:ph type="body" sz="quarter" idx="12"/>
          </p:nvPr>
        </p:nvSpPr>
        <p:spPr>
          <a:xfrm>
            <a:off x="358775" y="1148775"/>
            <a:ext cx="8424000" cy="4918650"/>
          </a:xfrm>
        </p:spPr>
        <p:txBody>
          <a:bodyPr>
            <a:noAutofit/>
          </a:bodyPr>
          <a:lstStyle/>
          <a:p>
            <a:r>
              <a:rPr lang="en-US" sz="1800" u="sng">
                <a:latin typeface="+mn-lt"/>
                <a:cs typeface="Times New Roman" pitchFamily="18" charset="0"/>
              </a:rPr>
              <a:t>Webster’s Definition of Decanting:</a:t>
            </a:r>
          </a:p>
          <a:p>
            <a:pPr lvl="1" algn="just">
              <a:lnSpc>
                <a:spcPct val="120000"/>
              </a:lnSpc>
            </a:pPr>
            <a:r>
              <a:rPr lang="en-US" sz="1800">
                <a:latin typeface="+mn-lt"/>
                <a:cs typeface="Times New Roman" pitchFamily="18" charset="0"/>
              </a:rPr>
              <a:t>“Decanting”: Pouring of a liquid, such as wine, from one vessel to another without disturbing the sediment or the lower liquid layers to draw off (a liquid).</a:t>
            </a:r>
            <a:endParaRPr lang="en-US" sz="1800" u="sng">
              <a:latin typeface="+mn-lt"/>
              <a:cs typeface="Times New Roman" pitchFamily="18" charset="0"/>
            </a:endParaRPr>
          </a:p>
          <a:p>
            <a:pPr algn="just">
              <a:lnSpc>
                <a:spcPct val="120000"/>
              </a:lnSpc>
            </a:pPr>
            <a:r>
              <a:rPr lang="en-US" sz="1800" u="sng">
                <a:latin typeface="+mn-lt"/>
                <a:cs typeface="Times New Roman" pitchFamily="18" charset="0"/>
              </a:rPr>
              <a:t>Decanting in Trust Context</a:t>
            </a:r>
          </a:p>
          <a:p>
            <a:pPr lvl="1" algn="just">
              <a:lnSpc>
                <a:spcPct val="120000"/>
              </a:lnSpc>
            </a:pPr>
            <a:r>
              <a:rPr lang="en-US" sz="1800">
                <a:latin typeface="+mn-lt"/>
                <a:cs typeface="Times New Roman" pitchFamily="18" charset="0"/>
              </a:rPr>
              <a:t>In the context of trusts, “decanting” refers to the power a trustee may have to invade the principal of one irrevocable trust (the “first trust”) and transfer that property to another irrevocable trust (the “second trust”). The second trust could be a pre-existing trust or a new trust. Accordingly, the act of decanting, in the trust context, is similar to the definition offered by Webster’s in that the assets from an old trust are poured into a new trust, with the less useful provisions contained in the old trust ("the sediment") left behind.   However, in the trust context, additional provisions can be added to the new trust with limitations depending on the state decanting statute used.</a:t>
            </a:r>
            <a:endParaRPr lang="en-US" sz="1800" u="sng">
              <a:latin typeface="+mn-lt"/>
            </a:endParaRPr>
          </a:p>
        </p:txBody>
      </p:sp>
    </p:spTree>
    <p:extLst>
      <p:ext uri="{BB962C8B-B14F-4D97-AF65-F5344CB8AC3E}">
        <p14:creationId xmlns:p14="http://schemas.microsoft.com/office/powerpoint/2010/main" val="30233201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DECANTING IN GENERAL</a:t>
            </a:r>
          </a:p>
        </p:txBody>
      </p:sp>
      <p:sp>
        <p:nvSpPr>
          <p:cNvPr id="3" name="Content Placeholder 2"/>
          <p:cNvSpPr>
            <a:spLocks noGrp="1"/>
          </p:cNvSpPr>
          <p:nvPr>
            <p:ph type="body" sz="quarter" idx="12"/>
          </p:nvPr>
        </p:nvSpPr>
        <p:spPr>
          <a:xfrm>
            <a:off x="358775" y="1148775"/>
            <a:ext cx="8424000" cy="4918650"/>
          </a:xfrm>
        </p:spPr>
        <p:txBody>
          <a:bodyPr>
            <a:noAutofit/>
          </a:bodyPr>
          <a:lstStyle/>
          <a:p>
            <a:pPr algn="just">
              <a:lnSpc>
                <a:spcPct val="120000"/>
              </a:lnSpc>
            </a:pPr>
            <a:r>
              <a:rPr lang="en-US" sz="1800" u="sng">
                <a:latin typeface="+mn-lt"/>
                <a:cs typeface="Times New Roman" pitchFamily="18" charset="0"/>
              </a:rPr>
              <a:t>Background/Theory of Decanting</a:t>
            </a:r>
            <a:r>
              <a:rPr lang="en-US" sz="1800">
                <a:latin typeface="+mn-lt"/>
                <a:cs typeface="Times New Roman" pitchFamily="18" charset="0"/>
              </a:rPr>
              <a:t>: Many trusts permit distributions to or for the benefit of</a:t>
            </a:r>
            <a:r>
              <a:rPr lang="en-US" sz="1800" i="1">
                <a:latin typeface="+mn-lt"/>
                <a:cs typeface="Times New Roman" pitchFamily="18" charset="0"/>
              </a:rPr>
              <a:t> </a:t>
            </a:r>
            <a:r>
              <a:rPr lang="en-US" sz="1800">
                <a:latin typeface="+mn-lt"/>
                <a:cs typeface="Times New Roman" pitchFamily="18" charset="0"/>
              </a:rPr>
              <a:t>a beneficiary. Arguably, that authority allows a distribution to another trust for the benefit of the beneficiary. In addition, a trustee with the power to invade the principal of a trust is similar to the trustee holding a </a:t>
            </a:r>
            <a:r>
              <a:rPr lang="en-US" sz="1800" u="sng">
                <a:latin typeface="+mn-lt"/>
                <a:cs typeface="Times New Roman" pitchFamily="18" charset="0"/>
              </a:rPr>
              <a:t>special power of appointment</a:t>
            </a:r>
            <a:r>
              <a:rPr lang="en-US" sz="1800">
                <a:latin typeface="+mn-lt"/>
                <a:cs typeface="Times New Roman" pitchFamily="18" charset="0"/>
              </a:rPr>
              <a:t>. In general, the holder of a special power of appointment may appoint property in further trust. In the case of decanting, unless the trust instrument provides otherwise, the trustee holds a special power of appointment in favor of the beneficiary or beneficiaries for whom the trust principal may be invaded. </a:t>
            </a:r>
          </a:p>
          <a:p>
            <a:endParaRPr lang="en-US" sz="1800" u="sng">
              <a:latin typeface="+mn-lt"/>
            </a:endParaRPr>
          </a:p>
          <a:p>
            <a:pPr algn="just"/>
            <a:endParaRPr lang="en-US" sz="1800">
              <a:latin typeface="+mn-lt"/>
            </a:endParaRPr>
          </a:p>
        </p:txBody>
      </p:sp>
    </p:spTree>
    <p:extLst>
      <p:ext uri="{BB962C8B-B14F-4D97-AF65-F5344CB8AC3E}">
        <p14:creationId xmlns:p14="http://schemas.microsoft.com/office/powerpoint/2010/main" val="40543894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DELAWARE DECANTING STATUTE</a:t>
            </a:r>
          </a:p>
        </p:txBody>
      </p:sp>
      <p:sp>
        <p:nvSpPr>
          <p:cNvPr id="3" name="Content Placeholder 2"/>
          <p:cNvSpPr>
            <a:spLocks noGrp="1"/>
          </p:cNvSpPr>
          <p:nvPr>
            <p:ph type="body" sz="quarter" idx="12"/>
          </p:nvPr>
        </p:nvSpPr>
        <p:spPr>
          <a:xfrm>
            <a:off x="358775" y="1139250"/>
            <a:ext cx="8424000" cy="4918650"/>
          </a:xfrm>
        </p:spPr>
        <p:txBody>
          <a:bodyPr>
            <a:noAutofit/>
          </a:bodyPr>
          <a:lstStyle/>
          <a:p>
            <a:pPr marL="0" indent="0">
              <a:lnSpc>
                <a:spcPct val="120000"/>
              </a:lnSpc>
              <a:buNone/>
            </a:pPr>
            <a:r>
              <a:rPr lang="en-US" sz="1800" b="1">
                <a:latin typeface="+mn-lt"/>
                <a:cs typeface="Times New Roman" pitchFamily="18" charset="0"/>
              </a:rPr>
              <a:t>Statute: </a:t>
            </a:r>
            <a:r>
              <a:rPr lang="en-US" sz="1800">
                <a:latin typeface="+mn-lt"/>
                <a:cs typeface="Times New Roman" pitchFamily="18" charset="0"/>
              </a:rPr>
              <a:t>12 Del. C. §3528 (Trustee’s authority to invade principal in trust)</a:t>
            </a:r>
          </a:p>
          <a:p>
            <a:pPr>
              <a:lnSpc>
                <a:spcPct val="120000"/>
              </a:lnSpc>
            </a:pPr>
            <a:r>
              <a:rPr lang="en-US" sz="1800" b="1">
                <a:latin typeface="+mn-lt"/>
                <a:cs typeface="Times New Roman" pitchFamily="18" charset="0"/>
              </a:rPr>
              <a:t>Invasion Power:</a:t>
            </a:r>
          </a:p>
          <a:p>
            <a:pPr lvl="1">
              <a:lnSpc>
                <a:spcPct val="120000"/>
              </a:lnSpc>
            </a:pPr>
            <a:r>
              <a:rPr lang="en-US" sz="1800">
                <a:latin typeface="+mn-lt"/>
                <a:cs typeface="Times New Roman" pitchFamily="18" charset="0"/>
              </a:rPr>
              <a:t>Trustee must have the authority to invade trust principal but the power does not have to be unlimited.</a:t>
            </a:r>
          </a:p>
          <a:p>
            <a:pPr lvl="1">
              <a:lnSpc>
                <a:spcPct val="120000"/>
              </a:lnSpc>
            </a:pPr>
            <a:r>
              <a:rPr lang="en-US" sz="1800">
                <a:latin typeface="+mn-lt"/>
                <a:cs typeface="Times New Roman" pitchFamily="18" charset="0"/>
              </a:rPr>
              <a:t>Trustee may only exercise the power to invade in favor of one or more of the beneficiaries of the first trust.</a:t>
            </a:r>
          </a:p>
          <a:p>
            <a:pPr lvl="1">
              <a:lnSpc>
                <a:spcPct val="120000"/>
              </a:lnSpc>
            </a:pPr>
            <a:r>
              <a:rPr lang="en-US" sz="1800">
                <a:latin typeface="+mn-lt"/>
                <a:cs typeface="Times New Roman" pitchFamily="18" charset="0"/>
              </a:rPr>
              <a:t>Trustee’s power to invade principal may be exercisable by the trustee acting under its own direction or at the direction or with the consent of an advisor.</a:t>
            </a:r>
          </a:p>
          <a:p>
            <a:pPr lvl="1">
              <a:lnSpc>
                <a:spcPct val="120000"/>
              </a:lnSpc>
            </a:pPr>
            <a:r>
              <a:rPr lang="en-US" sz="1800">
                <a:latin typeface="+mn-lt"/>
                <a:cs typeface="Times New Roman" pitchFamily="18" charset="0"/>
              </a:rPr>
              <a:t>Trustee’s exercise of the power must comply with any standard that limits the trustee’s authority to make a distribution from the first trust, but may be exercised whether or not the trustee would have been permitted to distribute all of the trust assets in compliance with such standard.</a:t>
            </a:r>
          </a:p>
        </p:txBody>
      </p:sp>
    </p:spTree>
    <p:extLst>
      <p:ext uri="{BB962C8B-B14F-4D97-AF65-F5344CB8AC3E}">
        <p14:creationId xmlns:p14="http://schemas.microsoft.com/office/powerpoint/2010/main" val="11391198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DELAWARE DECANTING STATUTE</a:t>
            </a:r>
          </a:p>
        </p:txBody>
      </p:sp>
      <p:sp>
        <p:nvSpPr>
          <p:cNvPr id="3" name="Content Placeholder 2"/>
          <p:cNvSpPr>
            <a:spLocks noGrp="1"/>
          </p:cNvSpPr>
          <p:nvPr>
            <p:ph type="body" sz="quarter" idx="12"/>
          </p:nvPr>
        </p:nvSpPr>
        <p:spPr>
          <a:xfrm>
            <a:off x="358775" y="1139250"/>
            <a:ext cx="8424000" cy="4918650"/>
          </a:xfrm>
        </p:spPr>
        <p:txBody>
          <a:bodyPr>
            <a:noAutofit/>
          </a:bodyPr>
          <a:lstStyle/>
          <a:p>
            <a:pPr marL="0" indent="0">
              <a:lnSpc>
                <a:spcPct val="120000"/>
              </a:lnSpc>
              <a:buNone/>
            </a:pPr>
            <a:r>
              <a:rPr lang="en-US" sz="1800" b="1">
                <a:latin typeface="+mn-lt"/>
                <a:cs typeface="Times New Roman" pitchFamily="18" charset="0"/>
              </a:rPr>
              <a:t>Statute: </a:t>
            </a:r>
            <a:r>
              <a:rPr lang="en-US" sz="1800">
                <a:latin typeface="+mn-lt"/>
                <a:cs typeface="Times New Roman" pitchFamily="18" charset="0"/>
              </a:rPr>
              <a:t>12 Del. C. §3528 (Trustee’s authority to invade principal in trust)</a:t>
            </a:r>
          </a:p>
          <a:p>
            <a:pPr>
              <a:lnSpc>
                <a:spcPct val="120000"/>
              </a:lnSpc>
            </a:pPr>
            <a:r>
              <a:rPr lang="en-US" sz="1800" b="1">
                <a:latin typeface="+mn-lt"/>
                <a:cs typeface="Times New Roman" pitchFamily="18" charset="0"/>
              </a:rPr>
              <a:t>Invasion Power:</a:t>
            </a:r>
          </a:p>
          <a:p>
            <a:pPr lvl="1">
              <a:lnSpc>
                <a:spcPct val="120000"/>
              </a:lnSpc>
            </a:pPr>
            <a:r>
              <a:rPr lang="en-US" sz="1800">
                <a:latin typeface="+mn-lt"/>
                <a:cs typeface="Times New Roman" pitchFamily="18" charset="0"/>
              </a:rPr>
              <a:t>Trustee may appoint all or part of the principal of the first trust to the second trust.</a:t>
            </a:r>
          </a:p>
          <a:p>
            <a:pPr lvl="1">
              <a:lnSpc>
                <a:spcPct val="120000"/>
              </a:lnSpc>
            </a:pPr>
            <a:r>
              <a:rPr lang="en-US" sz="1800">
                <a:latin typeface="+mn-lt"/>
                <a:cs typeface="Times New Roman" pitchFamily="18" charset="0"/>
              </a:rPr>
              <a:t>Trustee’s exercise of the power to invade principal is considered the exercise of a special power of appointment.</a:t>
            </a:r>
          </a:p>
          <a:p>
            <a:pPr lvl="1">
              <a:lnSpc>
                <a:spcPct val="120000"/>
              </a:lnSpc>
            </a:pPr>
            <a:r>
              <a:rPr lang="en-US" sz="1800">
                <a:latin typeface="+mn-lt"/>
                <a:cs typeface="Times New Roman" pitchFamily="18" charset="0"/>
              </a:rPr>
              <a:t>Trustee’s power to appoint trust principal in favor of the trustee of a second trust specifically includes the power to create the second trust.</a:t>
            </a:r>
          </a:p>
        </p:txBody>
      </p:sp>
    </p:spTree>
    <p:extLst>
      <p:ext uri="{BB962C8B-B14F-4D97-AF65-F5344CB8AC3E}">
        <p14:creationId xmlns:p14="http://schemas.microsoft.com/office/powerpoint/2010/main" val="191758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p:txBody>
          <a:bodyPr/>
          <a:lstStyle/>
          <a:p>
            <a:pPr marL="548574" indent="-548574" defTabSz="914290" eaLnBrk="0" hangingPunct="0">
              <a:spcBef>
                <a:spcPct val="20000"/>
              </a:spcBef>
              <a:tabLst>
                <a:tab pos="2293660" algn="l"/>
              </a:tabLst>
              <a:defRPr/>
            </a:pPr>
            <a:r>
              <a:rPr lang="en-US"/>
              <a:t>STATUTORY DIFFERENCES (Cont’d)</a:t>
            </a:r>
          </a:p>
        </p:txBody>
      </p:sp>
      <p:sp>
        <p:nvSpPr>
          <p:cNvPr id="8" name="Text Placeholder 2"/>
          <p:cNvSpPr>
            <a:spLocks noGrp="1"/>
          </p:cNvSpPr>
          <p:nvPr>
            <p:ph type="body" sz="quarter" idx="12"/>
            <p:custDataLst>
              <p:tags r:id="rId3"/>
            </p:custDataLst>
          </p:nvPr>
        </p:nvSpPr>
        <p:spPr/>
        <p:txBody>
          <a:bodyPr/>
          <a:lstStyle/>
          <a:p>
            <a:pPr lvl="2">
              <a:buSzTx/>
              <a:buFont typeface="Arial"/>
              <a:buChar char="•"/>
            </a:pPr>
            <a:r>
              <a:rPr lang="en-US">
                <a:latin typeface="Arial"/>
              </a:rPr>
              <a:t>Limitations on the trustee’s exercise of the decanting power that are intended to preserve tax benefits of the first trust such as marital and charitable deductions, gift tax annual exclusions, sub-S elections and allocations of GST exemption.</a:t>
            </a:r>
          </a:p>
          <a:p>
            <a:pPr lvl="2">
              <a:buSzTx/>
              <a:buFont typeface="Arial"/>
              <a:buChar char="•"/>
            </a:pPr>
            <a:r>
              <a:rPr lang="en-US">
                <a:latin typeface="Arial"/>
              </a:rPr>
              <a:t>Restrictions on the ability of a beneficiary-trustee to participate in a decanting.</a:t>
            </a:r>
          </a:p>
          <a:p>
            <a:pPr lvl="2">
              <a:buSzTx/>
              <a:buFont typeface="Arial"/>
              <a:buChar char="•"/>
            </a:pPr>
            <a:r>
              <a:rPr lang="en-US">
                <a:latin typeface="Arial"/>
              </a:rPr>
              <a:t>The procedural aspects of the trustee’s exercise of the decanting power, including:</a:t>
            </a:r>
          </a:p>
          <a:p>
            <a:pPr lvl="3">
              <a:buSzTx/>
              <a:buFont typeface="Arial"/>
              <a:buChar char="–"/>
            </a:pPr>
            <a:r>
              <a:rPr lang="en-US">
                <a:latin typeface="Arial"/>
              </a:rPr>
              <a:t>Method of exercise;</a:t>
            </a:r>
          </a:p>
          <a:p>
            <a:pPr lvl="3">
              <a:buSzTx/>
              <a:buFont typeface="Arial"/>
              <a:buChar char="–"/>
            </a:pPr>
            <a:r>
              <a:rPr lang="en-US">
                <a:latin typeface="Arial"/>
              </a:rPr>
              <a:t>Notice to beneficiaries, contents of the notice, waivers of notice and waiver or acceleration of the notice period;</a:t>
            </a:r>
          </a:p>
          <a:p>
            <a:pPr lvl="3">
              <a:buSzTx/>
              <a:buFont typeface="Arial"/>
              <a:buChar char="–"/>
            </a:pPr>
            <a:r>
              <a:rPr lang="en-US">
                <a:latin typeface="Arial"/>
              </a:rPr>
              <a:t>Beneficiary consent; and</a:t>
            </a:r>
          </a:p>
          <a:p>
            <a:pPr lvl="3">
              <a:buSzTx/>
              <a:buFont typeface="Arial"/>
              <a:buChar char="–"/>
            </a:pPr>
            <a:r>
              <a:rPr lang="en-US">
                <a:latin typeface="Arial"/>
              </a:rPr>
              <a:t>Court approval and/or court filing requirements.</a:t>
            </a:r>
          </a:p>
          <a:p>
            <a:pPr lvl="1"/>
            <a:endParaRPr lang="en-US">
              <a:solidFill>
                <a:schemeClr val="tx1"/>
              </a:solidFill>
              <a:uFill>
                <a:solidFill>
                  <a:schemeClr val="tx1"/>
                </a:solidFill>
              </a:uFill>
              <a:latin typeface="Arial"/>
            </a:endParaRPr>
          </a:p>
        </p:txBody>
      </p:sp>
    </p:spTree>
    <p:custDataLst>
      <p:tags r:id="rId1"/>
    </p:custDataLst>
    <p:extLst>
      <p:ext uri="{BB962C8B-B14F-4D97-AF65-F5344CB8AC3E}">
        <p14:creationId xmlns:p14="http://schemas.microsoft.com/office/powerpoint/2010/main" val="297120766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DELAWARE DECANTING STATUTE</a:t>
            </a:r>
          </a:p>
        </p:txBody>
      </p:sp>
      <p:sp>
        <p:nvSpPr>
          <p:cNvPr id="3" name="Content Placeholder 2"/>
          <p:cNvSpPr>
            <a:spLocks noGrp="1"/>
          </p:cNvSpPr>
          <p:nvPr>
            <p:ph type="body" sz="quarter" idx="12"/>
          </p:nvPr>
        </p:nvSpPr>
        <p:spPr>
          <a:xfrm>
            <a:off x="358775" y="1139250"/>
            <a:ext cx="8424000" cy="4918650"/>
          </a:xfrm>
        </p:spPr>
        <p:txBody>
          <a:bodyPr>
            <a:noAutofit/>
          </a:bodyPr>
          <a:lstStyle/>
          <a:p>
            <a:r>
              <a:rPr lang="en-US" sz="1800" b="1">
                <a:latin typeface="+mn-lt"/>
                <a:cs typeface="Times New Roman" pitchFamily="18" charset="0"/>
              </a:rPr>
              <a:t>Beneficiaries of Second Trust:</a:t>
            </a:r>
          </a:p>
          <a:p>
            <a:pPr lvl="1">
              <a:lnSpc>
                <a:spcPct val="100000"/>
              </a:lnSpc>
            </a:pPr>
            <a:r>
              <a:rPr lang="en-US" sz="1800">
                <a:latin typeface="+mn-lt"/>
                <a:cs typeface="Times New Roman" pitchFamily="18" charset="0"/>
              </a:rPr>
              <a:t>The second trust may have as beneficiaries only persons who are the “proper objects” of the trustee’s exercise of the power to invade the first trust (thus, beneficiaries of the first trust may be eliminated under the second trust but not added).</a:t>
            </a:r>
          </a:p>
          <a:p>
            <a:pPr lvl="1">
              <a:lnSpc>
                <a:spcPct val="100000"/>
              </a:lnSpc>
            </a:pPr>
            <a:r>
              <a:rPr lang="en-US" sz="1800">
                <a:latin typeface="+mn-lt"/>
                <a:cs typeface="Times New Roman" pitchFamily="18" charset="0"/>
              </a:rPr>
              <a:t>Remainder interests under the first trust may not be accelerated to present interests under the second trust.  </a:t>
            </a:r>
            <a:r>
              <a:rPr lang="en-US" sz="1800" b="1" u="sng">
                <a:latin typeface="+mn-lt"/>
                <a:cs typeface="Times New Roman" pitchFamily="18" charset="0"/>
              </a:rPr>
              <a:t>Cannot change remainder beneficiaries.</a:t>
            </a:r>
          </a:p>
        </p:txBody>
      </p:sp>
    </p:spTree>
    <p:extLst>
      <p:ext uri="{BB962C8B-B14F-4D97-AF65-F5344CB8AC3E}">
        <p14:creationId xmlns:p14="http://schemas.microsoft.com/office/powerpoint/2010/main" val="28634024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DELAWARE DECANTING STATUTE</a:t>
            </a:r>
          </a:p>
        </p:txBody>
      </p:sp>
      <p:sp>
        <p:nvSpPr>
          <p:cNvPr id="3" name="Content Placeholder 2"/>
          <p:cNvSpPr>
            <a:spLocks noGrp="1"/>
          </p:cNvSpPr>
          <p:nvPr>
            <p:ph type="body" sz="quarter" idx="12"/>
          </p:nvPr>
        </p:nvSpPr>
        <p:spPr>
          <a:xfrm>
            <a:off x="358775" y="1139250"/>
            <a:ext cx="8424000" cy="4918650"/>
          </a:xfrm>
        </p:spPr>
        <p:txBody>
          <a:bodyPr>
            <a:noAutofit/>
          </a:bodyPr>
          <a:lstStyle/>
          <a:p>
            <a:pPr>
              <a:lnSpc>
                <a:spcPct val="100000"/>
              </a:lnSpc>
            </a:pPr>
            <a:r>
              <a:rPr lang="en-US" sz="1800" b="1">
                <a:latin typeface="+mn-lt"/>
                <a:cs typeface="Times New Roman" pitchFamily="18" charset="0"/>
              </a:rPr>
              <a:t>Limitations on Power of Invasion:</a:t>
            </a:r>
          </a:p>
          <a:p>
            <a:pPr lvl="1">
              <a:lnSpc>
                <a:spcPct val="100000"/>
              </a:lnSpc>
            </a:pPr>
            <a:r>
              <a:rPr lang="en-US" sz="1800">
                <a:latin typeface="+mn-lt"/>
                <a:cs typeface="Times New Roman" pitchFamily="18" charset="0"/>
              </a:rPr>
              <a:t>If the first trust is a marital trust, the trustee’s exercise of the invasion power may not reduce the spouse’s fixed income or unitrust interest in the first trust.</a:t>
            </a:r>
          </a:p>
          <a:p>
            <a:pPr lvl="1">
              <a:lnSpc>
                <a:spcPct val="100000"/>
              </a:lnSpc>
            </a:pPr>
            <a:r>
              <a:rPr lang="en-US" sz="1800">
                <a:latin typeface="+mn-lt"/>
                <a:cs typeface="Times New Roman" pitchFamily="18" charset="0"/>
              </a:rPr>
              <a:t>The second trust may not extend the vesting period for contributions to a 2503(c) trust that qualified for the gift tax annual exclusion under I.R.C. §2503(b).</a:t>
            </a:r>
          </a:p>
          <a:p>
            <a:pPr lvl="1">
              <a:lnSpc>
                <a:spcPct val="100000"/>
              </a:lnSpc>
            </a:pPr>
            <a:r>
              <a:rPr lang="en-US" sz="1800">
                <a:latin typeface="+mn-lt"/>
                <a:cs typeface="Times New Roman" pitchFamily="18" charset="0"/>
              </a:rPr>
              <a:t>Trustee may not appoint property of the first trust if it is subject to a presently exercisable power of withdrawal held by a beneficiary who is the only beneficiary to or for whose benefit the trustee may make distributions.</a:t>
            </a:r>
          </a:p>
          <a:p>
            <a:pPr lvl="1">
              <a:lnSpc>
                <a:spcPct val="100000"/>
              </a:lnSpc>
            </a:pPr>
            <a:r>
              <a:rPr lang="en-US" sz="1800">
                <a:latin typeface="+mn-lt"/>
                <a:cs typeface="Times New Roman" pitchFamily="18" charset="0"/>
              </a:rPr>
              <a:t>The trustee may exercise the power in favor of a class of beneficiaries identified in the first trust, including unborn future beneficiaries, provided that the second trust permits distributions to or among the members of the class only when and to the extent permitted by the first trust.</a:t>
            </a:r>
          </a:p>
          <a:p>
            <a:pPr lvl="1">
              <a:lnSpc>
                <a:spcPct val="100000"/>
              </a:lnSpc>
            </a:pPr>
            <a:r>
              <a:rPr lang="en-US" sz="1800">
                <a:latin typeface="+mn-lt"/>
                <a:cs typeface="Times New Roman" pitchFamily="18" charset="0"/>
              </a:rPr>
              <a:t>Exercise of power to invade is subject to DE law covering the time at which the permissible perpetuities period begins and the law which determines the permissible period of the rule against perpetuities.</a:t>
            </a:r>
          </a:p>
        </p:txBody>
      </p:sp>
    </p:spTree>
    <p:extLst>
      <p:ext uri="{BB962C8B-B14F-4D97-AF65-F5344CB8AC3E}">
        <p14:creationId xmlns:p14="http://schemas.microsoft.com/office/powerpoint/2010/main" val="37429233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DELAWARE DECANTING STATUTE</a:t>
            </a:r>
          </a:p>
        </p:txBody>
      </p:sp>
      <p:sp>
        <p:nvSpPr>
          <p:cNvPr id="3" name="Content Placeholder 2"/>
          <p:cNvSpPr>
            <a:spLocks noGrp="1"/>
          </p:cNvSpPr>
          <p:nvPr>
            <p:ph type="body" sz="quarter" idx="12"/>
          </p:nvPr>
        </p:nvSpPr>
        <p:spPr>
          <a:xfrm>
            <a:off x="377825" y="1139250"/>
            <a:ext cx="8424000" cy="4918650"/>
          </a:xfrm>
        </p:spPr>
        <p:txBody>
          <a:bodyPr>
            <a:noAutofit/>
          </a:bodyPr>
          <a:lstStyle/>
          <a:p>
            <a:pPr>
              <a:lnSpc>
                <a:spcPct val="100000"/>
              </a:lnSpc>
            </a:pPr>
            <a:r>
              <a:rPr lang="en-US" sz="1800" b="1">
                <a:latin typeface="+mn-lt"/>
                <a:cs typeface="Times New Roman" pitchFamily="18" charset="0"/>
              </a:rPr>
              <a:t>Grant of Power of Appointment:</a:t>
            </a:r>
          </a:p>
          <a:p>
            <a:pPr lvl="1">
              <a:lnSpc>
                <a:spcPct val="100000"/>
              </a:lnSpc>
            </a:pPr>
            <a:r>
              <a:rPr lang="en-US" sz="1800">
                <a:latin typeface="+mn-lt"/>
                <a:cs typeface="Times New Roman" pitchFamily="18" charset="0"/>
              </a:rPr>
              <a:t>Second trust may grant a power of appointment (including a general power of appointment) to one or more of the beneficiaries of the first trust who are proper objects of the exercise of the trustee’s decanting power.</a:t>
            </a:r>
          </a:p>
          <a:p>
            <a:pPr>
              <a:lnSpc>
                <a:spcPct val="100000"/>
              </a:lnSpc>
            </a:pPr>
            <a:r>
              <a:rPr lang="en-US" sz="1800" b="1">
                <a:latin typeface="+mn-lt"/>
                <a:cs typeface="Times New Roman" pitchFamily="18" charset="0"/>
              </a:rPr>
              <a:t>Manner of Exercise: </a:t>
            </a:r>
            <a:r>
              <a:rPr lang="en-US" sz="1800">
                <a:latin typeface="+mn-lt"/>
                <a:cs typeface="Times New Roman" pitchFamily="18" charset="0"/>
              </a:rPr>
              <a:t>By a written instrument, signed and acknowledged by the trustee and filed with the records of the first trust.</a:t>
            </a:r>
          </a:p>
          <a:p>
            <a:pPr>
              <a:lnSpc>
                <a:spcPct val="100000"/>
              </a:lnSpc>
            </a:pPr>
            <a:r>
              <a:rPr lang="en-US" sz="1800" b="1">
                <a:latin typeface="+mn-lt"/>
                <a:cs typeface="Times New Roman" pitchFamily="18" charset="0"/>
              </a:rPr>
              <a:t>Notice/Consent/Court Approval: </a:t>
            </a:r>
            <a:r>
              <a:rPr lang="en-US" sz="1800">
                <a:latin typeface="+mn-lt"/>
                <a:cs typeface="Times New Roman" pitchFamily="18" charset="0"/>
              </a:rPr>
              <a:t>No notice or consent provisions are specified.</a:t>
            </a:r>
          </a:p>
        </p:txBody>
      </p:sp>
    </p:spTree>
    <p:extLst>
      <p:ext uri="{BB962C8B-B14F-4D97-AF65-F5344CB8AC3E}">
        <p14:creationId xmlns:p14="http://schemas.microsoft.com/office/powerpoint/2010/main" val="40272863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DELAWARE DECANTING STATUTE</a:t>
            </a:r>
          </a:p>
        </p:txBody>
      </p:sp>
      <p:sp>
        <p:nvSpPr>
          <p:cNvPr id="3" name="Content Placeholder 2"/>
          <p:cNvSpPr>
            <a:spLocks noGrp="1"/>
          </p:cNvSpPr>
          <p:nvPr>
            <p:ph type="body" sz="quarter" idx="12"/>
          </p:nvPr>
        </p:nvSpPr>
        <p:spPr>
          <a:xfrm>
            <a:off x="377825" y="996750"/>
            <a:ext cx="8424000" cy="4918650"/>
          </a:xfrm>
        </p:spPr>
        <p:txBody>
          <a:bodyPr>
            <a:noAutofit/>
          </a:bodyPr>
          <a:lstStyle/>
          <a:p>
            <a:pPr>
              <a:lnSpc>
                <a:spcPct val="100000"/>
              </a:lnSpc>
            </a:pPr>
            <a:r>
              <a:rPr lang="en-US" sz="1800" b="1">
                <a:latin typeface="+mn-lt"/>
                <a:cs typeface="Times New Roman" pitchFamily="18" charset="0"/>
              </a:rPr>
              <a:t>Additional Provisions:</a:t>
            </a:r>
          </a:p>
          <a:p>
            <a:pPr lvl="1" algn="just">
              <a:lnSpc>
                <a:spcPct val="100000"/>
              </a:lnSpc>
            </a:pPr>
            <a:r>
              <a:rPr lang="en-US" sz="1800">
                <a:latin typeface="+mn-lt"/>
                <a:cs typeface="Times New Roman" pitchFamily="18" charset="0"/>
              </a:rPr>
              <a:t>The second trust may provide that, after a time or an event specified in the governing instrument, the assets of the second trust remaining after the time or event be held for the benefit of the beneficiaries of the first trust on terms and conditions that are substantially identical to the terms and conditions governing the interests of the beneficiaries in the first trust.</a:t>
            </a:r>
          </a:p>
          <a:p>
            <a:pPr lvl="1" algn="just">
              <a:lnSpc>
                <a:spcPct val="100000"/>
              </a:lnSpc>
            </a:pPr>
            <a:r>
              <a:rPr lang="en-US" sz="1800">
                <a:latin typeface="+mn-lt"/>
                <a:cs typeface="Times New Roman" pitchFamily="18" charset="0"/>
              </a:rPr>
              <a:t>The trustee and any advisor directing or consenting to the trustee’s exercise of the decanting power are held to the same standard of care and standard of liability applicable to the trustee and advisor when making outright distributions or for the benefit of the trust beneficiaries.</a:t>
            </a:r>
          </a:p>
          <a:p>
            <a:pPr lvl="1" algn="just">
              <a:lnSpc>
                <a:spcPct val="100000"/>
              </a:lnSpc>
            </a:pPr>
            <a:r>
              <a:rPr lang="en-US" sz="1800">
                <a:latin typeface="+mn-lt"/>
                <a:cs typeface="Times New Roman" pitchFamily="18" charset="0"/>
              </a:rPr>
              <a:t>Statute does not abridge the right of any trustee who has a power of invasion to appoint property in further trust that arises under any other specific provision of Delaware law or common law.</a:t>
            </a:r>
          </a:p>
          <a:p>
            <a:pPr lvl="1">
              <a:lnSpc>
                <a:spcPct val="100000"/>
              </a:lnSpc>
            </a:pPr>
            <a:r>
              <a:rPr lang="en-US" sz="1800">
                <a:latin typeface="+mn-lt"/>
                <a:cs typeface="Times New Roman" pitchFamily="18" charset="0"/>
              </a:rPr>
              <a:t>Statute applies to any testamentary or irrevocable inter vivos trust that is administered in Delaware and a trustee should be able to utilize the statute even if another state’s laws govern the trust’s validity, construction and administration.  (BE CAREFUL HERE IF REQUESTING RELEASE:  WILL DELAWARE CODE SECTION 3588 APPLY?).</a:t>
            </a:r>
          </a:p>
        </p:txBody>
      </p:sp>
    </p:spTree>
    <p:extLst>
      <p:ext uri="{BB962C8B-B14F-4D97-AF65-F5344CB8AC3E}">
        <p14:creationId xmlns:p14="http://schemas.microsoft.com/office/powerpoint/2010/main" val="22509852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8925" y="1067050"/>
            <a:ext cx="8610599" cy="4524315"/>
          </a:xfrm>
          <a:prstGeom prst="rect">
            <a:avLst/>
          </a:prstGeom>
        </p:spPr>
        <p:txBody>
          <a:bodyPr wrap="square">
            <a:spAutoFit/>
          </a:bodyPr>
          <a:lstStyle/>
          <a:p>
            <a:pPr marL="285750" indent="-285750">
              <a:buFont typeface="Arial" panose="020B0604020202020204" pitchFamily="34" charset="0"/>
              <a:buChar char="•"/>
            </a:pPr>
            <a:r>
              <a:rPr lang="en-US">
                <a:latin typeface="+mn-lt"/>
                <a:cs typeface="Times New Roman" panose="02020603050405020304" pitchFamily="18" charset="0"/>
              </a:rPr>
              <a:t>Administrative Change </a:t>
            </a:r>
          </a:p>
          <a:p>
            <a:pPr marL="285750" indent="-285750">
              <a:buFont typeface="Arial" panose="020B0604020202020204" pitchFamily="34" charset="0"/>
              <a:buChar char="•"/>
            </a:pPr>
            <a:r>
              <a:rPr lang="en-US">
                <a:latin typeface="+mn-lt"/>
                <a:cs typeface="Times New Roman" panose="02020603050405020304" pitchFamily="18" charset="0"/>
              </a:rPr>
              <a:t>Change Investment Limitations, Authorize Acquiring or Retaining an Asset or Permit Lack of Diversification </a:t>
            </a:r>
          </a:p>
          <a:p>
            <a:pPr marL="285750" indent="-285750">
              <a:buFont typeface="Arial" panose="020B0604020202020204" pitchFamily="34" charset="0"/>
              <a:buChar char="•"/>
            </a:pPr>
            <a:r>
              <a:rPr lang="en-US">
                <a:latin typeface="+mn-lt"/>
                <a:cs typeface="Times New Roman" panose="02020603050405020304" pitchFamily="18" charset="0"/>
              </a:rPr>
              <a:t>Define (and Limit) Beneficiary Rights to Information </a:t>
            </a:r>
          </a:p>
          <a:p>
            <a:pPr marL="285750" indent="-285750">
              <a:buFont typeface="Arial" panose="020B0604020202020204" pitchFamily="34" charset="0"/>
              <a:buChar char="•"/>
            </a:pPr>
            <a:r>
              <a:rPr lang="en-US">
                <a:latin typeface="+mn-lt"/>
                <a:cs typeface="Times New Roman" panose="02020603050405020304" pitchFamily="18" charset="0"/>
              </a:rPr>
              <a:t>Change Governing Law </a:t>
            </a:r>
          </a:p>
          <a:p>
            <a:pPr marL="285750" indent="-285750">
              <a:buFont typeface="Arial" panose="020B0604020202020204" pitchFamily="34" charset="0"/>
              <a:buChar char="•"/>
            </a:pPr>
            <a:r>
              <a:rPr lang="en-US">
                <a:latin typeface="+mn-lt"/>
                <a:cs typeface="Times New Roman" panose="02020603050405020304" pitchFamily="18" charset="0"/>
              </a:rPr>
              <a:t>Trustee Change </a:t>
            </a:r>
          </a:p>
          <a:p>
            <a:pPr marL="285750" indent="-285750">
              <a:buFont typeface="Arial" panose="020B0604020202020204" pitchFamily="34" charset="0"/>
              <a:buChar char="•"/>
            </a:pPr>
            <a:r>
              <a:rPr lang="en-US">
                <a:latin typeface="+mn-lt"/>
                <a:cs typeface="Times New Roman" panose="02020603050405020304" pitchFamily="18" charset="0"/>
              </a:rPr>
              <a:t>Provide for Advisors, Trust Protectors or Directed Trustees </a:t>
            </a:r>
          </a:p>
          <a:p>
            <a:pPr marL="285750" indent="-285750">
              <a:buFont typeface="Arial" panose="020B0604020202020204" pitchFamily="34" charset="0"/>
              <a:buChar char="•"/>
            </a:pPr>
            <a:r>
              <a:rPr lang="en-US">
                <a:latin typeface="+mn-lt"/>
                <a:cs typeface="Times New Roman" panose="02020603050405020304" pitchFamily="18" charset="0"/>
              </a:rPr>
              <a:t>Divide a Trust </a:t>
            </a:r>
          </a:p>
          <a:p>
            <a:pPr marL="285750" indent="-285750">
              <a:buFont typeface="Arial" panose="020B0604020202020204" pitchFamily="34" charset="0"/>
              <a:buChar char="•"/>
            </a:pPr>
            <a:r>
              <a:rPr lang="en-US">
                <a:latin typeface="+mn-lt"/>
                <a:cs typeface="Times New Roman" panose="02020603050405020304" pitchFamily="18" charset="0"/>
              </a:rPr>
              <a:t>Consolidate Trusts </a:t>
            </a:r>
          </a:p>
          <a:p>
            <a:pPr marL="285750" indent="-285750">
              <a:buFont typeface="Arial" panose="020B0604020202020204" pitchFamily="34" charset="0"/>
              <a:buChar char="•"/>
            </a:pPr>
            <a:r>
              <a:rPr lang="en-US">
                <a:latin typeface="+mn-lt"/>
                <a:cs typeface="Times New Roman" panose="02020603050405020304" pitchFamily="18" charset="0"/>
              </a:rPr>
              <a:t>Correct Scrivener’s Error or Ambiguity </a:t>
            </a:r>
          </a:p>
          <a:p>
            <a:pPr marL="285750" indent="-285750">
              <a:buFont typeface="Arial" panose="020B0604020202020204" pitchFamily="34" charset="0"/>
              <a:buChar char="•"/>
            </a:pPr>
            <a:r>
              <a:rPr lang="en-US">
                <a:latin typeface="+mn-lt"/>
                <a:cs typeface="Times New Roman" panose="02020603050405020304" pitchFamily="18" charset="0"/>
              </a:rPr>
              <a:t>Add or Remove Spendthrift Provisions </a:t>
            </a:r>
          </a:p>
          <a:p>
            <a:pPr marL="285750" indent="-285750">
              <a:buFont typeface="Arial" panose="020B0604020202020204" pitchFamily="34" charset="0"/>
              <a:buChar char="•"/>
            </a:pPr>
            <a:r>
              <a:rPr lang="en-US">
                <a:latin typeface="+mn-lt"/>
                <a:cs typeface="Times New Roman" panose="02020603050405020304" pitchFamily="18" charset="0"/>
              </a:rPr>
              <a:t>Create a Supplemental Needs Trust </a:t>
            </a:r>
          </a:p>
          <a:p>
            <a:pPr marL="285750" indent="-285750">
              <a:buFont typeface="Arial" panose="020B0604020202020204" pitchFamily="34" charset="0"/>
              <a:buChar char="•"/>
            </a:pPr>
            <a:r>
              <a:rPr lang="en-US">
                <a:latin typeface="+mn-lt"/>
                <a:cs typeface="Times New Roman" panose="02020603050405020304" pitchFamily="18" charset="0"/>
              </a:rPr>
              <a:t>Limit a Beneficiary’s Rights, or Eliminate a Beneficiary </a:t>
            </a:r>
          </a:p>
          <a:p>
            <a:pPr marL="285750" indent="-285750">
              <a:buFont typeface="Arial" panose="020B0604020202020204" pitchFamily="34" charset="0"/>
              <a:buChar char="•"/>
            </a:pPr>
            <a:r>
              <a:rPr lang="en-US">
                <a:latin typeface="+mn-lt"/>
                <a:cs typeface="Times New Roman" panose="02020603050405020304" pitchFamily="18" charset="0"/>
              </a:rPr>
              <a:t>Add a Beneficiary (with a Power of Appointment) </a:t>
            </a:r>
          </a:p>
          <a:p>
            <a:pPr marL="285750" indent="-285750">
              <a:buFont typeface="Arial" panose="020B0604020202020204" pitchFamily="34" charset="0"/>
              <a:buChar char="•"/>
            </a:pPr>
            <a:r>
              <a:rPr lang="en-US">
                <a:latin typeface="+mn-lt"/>
                <a:cs typeface="Times New Roman" panose="02020603050405020304" pitchFamily="18" charset="0"/>
              </a:rPr>
              <a:t>Convert Non-Grantor Trust to Grantor Trust </a:t>
            </a:r>
          </a:p>
          <a:p>
            <a:pPr marL="285750" indent="-285750">
              <a:buFont typeface="Arial" panose="020B0604020202020204" pitchFamily="34" charset="0"/>
              <a:buChar char="•"/>
            </a:pPr>
            <a:r>
              <a:rPr lang="en-US">
                <a:latin typeface="+mn-lt"/>
                <a:cs typeface="Times New Roman" panose="02020603050405020304" pitchFamily="18" charset="0"/>
              </a:rPr>
              <a:t>Convert Grantor Trust to Non-Grantor Trust </a:t>
            </a:r>
          </a:p>
        </p:txBody>
      </p:sp>
      <p:sp>
        <p:nvSpPr>
          <p:cNvPr id="4" name="Title 3"/>
          <p:cNvSpPr>
            <a:spLocks noGrp="1"/>
          </p:cNvSpPr>
          <p:nvPr>
            <p:ph type="title"/>
          </p:nvPr>
        </p:nvSpPr>
        <p:spPr/>
        <p:txBody>
          <a:bodyPr/>
          <a:lstStyle/>
          <a:p>
            <a:r>
              <a:rPr lang="en-US"/>
              <a:t>COMMON REASONS FOR DECANTING</a:t>
            </a:r>
          </a:p>
        </p:txBody>
      </p:sp>
    </p:spTree>
    <p:extLst>
      <p:ext uri="{BB962C8B-B14F-4D97-AF65-F5344CB8AC3E}">
        <p14:creationId xmlns:p14="http://schemas.microsoft.com/office/powerpoint/2010/main" val="98621087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276" y="1071750"/>
            <a:ext cx="8572500" cy="4801314"/>
          </a:xfrm>
          <a:prstGeom prst="rect">
            <a:avLst/>
          </a:prstGeom>
        </p:spPr>
        <p:txBody>
          <a:bodyPr wrap="square">
            <a:spAutoFit/>
          </a:bodyPr>
          <a:lstStyle/>
          <a:p>
            <a:pPr marL="285750" indent="-285750">
              <a:buFont typeface="Arial" panose="020B0604020202020204" pitchFamily="34" charset="0"/>
              <a:buChar char="•"/>
            </a:pPr>
            <a:r>
              <a:rPr lang="en-US" altLang="en-US">
                <a:latin typeface="+mn-lt"/>
                <a:cs typeface="Times New Roman" panose="02020603050405020304" pitchFamily="18" charset="0"/>
              </a:rPr>
              <a:t>Communicate regarding the desired changes.</a:t>
            </a:r>
          </a:p>
          <a:p>
            <a:endParaRPr lang="en-US" altLang="en-US">
              <a:latin typeface="+mn-lt"/>
              <a:cs typeface="Times New Roman" panose="02020603050405020304" pitchFamily="18" charset="0"/>
            </a:endParaRPr>
          </a:p>
          <a:p>
            <a:pPr marL="285750" indent="-285750">
              <a:buFont typeface="Arial" panose="020B0604020202020204" pitchFamily="34" charset="0"/>
              <a:buChar char="•"/>
            </a:pPr>
            <a:r>
              <a:rPr lang="en-US" altLang="en-US">
                <a:latin typeface="+mn-lt"/>
                <a:cs typeface="Times New Roman" panose="02020603050405020304" pitchFamily="18" charset="0"/>
              </a:rPr>
              <a:t>Decide the best alternative to achieve </a:t>
            </a:r>
            <a:r>
              <a:rPr lang="en-US">
                <a:latin typeface="+mn-lt"/>
                <a:cs typeface="Times New Roman" panose="02020603050405020304" pitchFamily="18" charset="0"/>
              </a:rPr>
              <a:t>the desired result.</a:t>
            </a:r>
          </a:p>
          <a:p>
            <a:endParaRPr lang="en-US" altLang="en-US">
              <a:latin typeface="+mn-lt"/>
              <a:cs typeface="Times New Roman" panose="02020603050405020304" pitchFamily="18" charset="0"/>
            </a:endParaRPr>
          </a:p>
          <a:p>
            <a:pPr marL="285750" indent="-285750">
              <a:buFont typeface="Arial" panose="020B0604020202020204" pitchFamily="34" charset="0"/>
              <a:buChar char="•"/>
            </a:pPr>
            <a:r>
              <a:rPr lang="en-US" altLang="en-US">
                <a:latin typeface="+mn-lt"/>
                <a:cs typeface="Times New Roman" panose="02020603050405020304" pitchFamily="18" charset="0"/>
              </a:rPr>
              <a:t>Review the Trust agreement and applicable statute to determine if changes can be made.</a:t>
            </a:r>
          </a:p>
          <a:p>
            <a:endParaRPr lang="en-US" altLang="en-US">
              <a:latin typeface="+mn-lt"/>
              <a:cs typeface="Times New Roman" panose="02020603050405020304" pitchFamily="18" charset="0"/>
            </a:endParaRPr>
          </a:p>
          <a:p>
            <a:pPr marL="285750" lvl="1" indent="-285750">
              <a:buFont typeface="Arial" panose="020B0604020202020204" pitchFamily="34" charset="0"/>
              <a:buChar char="•"/>
            </a:pPr>
            <a:r>
              <a:rPr lang="en-US">
                <a:latin typeface="+mn-lt"/>
                <a:cs typeface="Times New Roman" panose="02020603050405020304" pitchFamily="18" charset="0"/>
              </a:rPr>
              <a:t>Decide whether to decant from tax and risk perspectives.</a:t>
            </a:r>
          </a:p>
          <a:p>
            <a:pPr marL="0" lvl="1"/>
            <a:endParaRPr lang="en-US">
              <a:latin typeface="+mn-lt"/>
              <a:cs typeface="Times New Roman" panose="02020603050405020304" pitchFamily="18" charset="0"/>
            </a:endParaRPr>
          </a:p>
          <a:p>
            <a:pPr marL="285750" indent="-285750">
              <a:buFont typeface="Arial" panose="020B0604020202020204" pitchFamily="34" charset="0"/>
              <a:buChar char="•"/>
            </a:pPr>
            <a:r>
              <a:rPr lang="en-US" altLang="en-US">
                <a:latin typeface="+mn-lt"/>
                <a:cs typeface="Times New Roman" pitchFamily="18" charset="0"/>
              </a:rPr>
              <a:t>Process the decision through the usual procedure for making discretionary distributions.</a:t>
            </a:r>
          </a:p>
          <a:p>
            <a:endParaRPr lang="en-US" b="1">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Work with the client and counsel to draft documentation.</a:t>
            </a:r>
          </a:p>
          <a:p>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Open the new accounts as needed.</a:t>
            </a:r>
          </a:p>
          <a:p>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New account funding and elections.</a:t>
            </a:r>
          </a:p>
        </p:txBody>
      </p:sp>
      <p:sp>
        <p:nvSpPr>
          <p:cNvPr id="3" name="Title 2"/>
          <p:cNvSpPr>
            <a:spLocks noGrp="1"/>
          </p:cNvSpPr>
          <p:nvPr>
            <p:ph type="title"/>
          </p:nvPr>
        </p:nvSpPr>
        <p:spPr>
          <a:xfrm>
            <a:off x="358775" y="158175"/>
            <a:ext cx="8424000" cy="503238"/>
          </a:xfrm>
        </p:spPr>
        <p:txBody>
          <a:bodyPr/>
          <a:lstStyle/>
          <a:p>
            <a:r>
              <a:rPr lang="en-US"/>
              <a:t>TRUST ACTIONS AND CONSIDERATIONS </a:t>
            </a:r>
            <a:br>
              <a:rPr lang="en-US"/>
            </a:br>
            <a:r>
              <a:rPr lang="en-US"/>
              <a:t>WHEN DECANTING</a:t>
            </a:r>
          </a:p>
        </p:txBody>
      </p:sp>
    </p:spTree>
    <p:extLst>
      <p:ext uri="{BB962C8B-B14F-4D97-AF65-F5344CB8AC3E}">
        <p14:creationId xmlns:p14="http://schemas.microsoft.com/office/powerpoint/2010/main" val="321543566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7825" y="1143000"/>
            <a:ext cx="8763000" cy="3416320"/>
          </a:xfrm>
          <a:prstGeom prst="rect">
            <a:avLst/>
          </a:prstGeom>
        </p:spPr>
        <p:txBody>
          <a:bodyPr wrap="square">
            <a:spAutoFit/>
          </a:bodyPr>
          <a:lstStyle/>
          <a:p>
            <a:r>
              <a:rPr lang="en-US">
                <a:latin typeface="+mn-lt"/>
                <a:cs typeface="Times New Roman" panose="02020603050405020304" pitchFamily="18" charset="0"/>
              </a:rPr>
              <a:t>Are there better alternatives to achieve the desired result?</a:t>
            </a:r>
            <a:br>
              <a:rPr lang="en-US">
                <a:latin typeface="+mn-lt"/>
                <a:cs typeface="Times New Roman" panose="02020603050405020304" pitchFamily="18" charset="0"/>
              </a:rPr>
            </a:br>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Administrative power to amend</a:t>
            </a:r>
          </a:p>
          <a:p>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Judicial modification</a:t>
            </a:r>
          </a:p>
          <a:p>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Non-Judicial Settlement Agreement</a:t>
            </a:r>
          </a:p>
          <a:p>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Merger</a:t>
            </a:r>
          </a:p>
          <a:p>
            <a:pPr marL="285750" indent="-285750">
              <a:buFont typeface="Arial" panose="020B0604020202020204" pitchFamily="34" charset="0"/>
              <a:buChar char="•"/>
            </a:pPr>
            <a:endParaRPr 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Modification of trust by consent while trustor is living </a:t>
            </a:r>
          </a:p>
          <a:p>
            <a:pPr marL="285750" indent="-285750">
              <a:buFont typeface="Arial" panose="020B0604020202020204" pitchFamily="34" charset="0"/>
              <a:buChar char="•"/>
            </a:pPr>
            <a:endParaRPr lang="en-US">
              <a:latin typeface="+mn-lt"/>
              <a:cs typeface="Times New Roman" panose="02020603050405020304" pitchFamily="18" charset="0"/>
            </a:endParaRPr>
          </a:p>
        </p:txBody>
      </p:sp>
      <p:sp>
        <p:nvSpPr>
          <p:cNvPr id="4" name="Title 3"/>
          <p:cNvSpPr>
            <a:spLocks noGrp="1"/>
          </p:cNvSpPr>
          <p:nvPr>
            <p:ph type="title"/>
          </p:nvPr>
        </p:nvSpPr>
        <p:spPr>
          <a:xfrm>
            <a:off x="358775" y="410087"/>
            <a:ext cx="8424000" cy="503238"/>
          </a:xfrm>
        </p:spPr>
        <p:txBody>
          <a:bodyPr/>
          <a:lstStyle/>
          <a:p>
            <a:r>
              <a:rPr lang="en-US"/>
              <a:t>CONSIDER OTHER ALTERNATIVES</a:t>
            </a:r>
          </a:p>
        </p:txBody>
      </p:sp>
    </p:spTree>
    <p:extLst>
      <p:ext uri="{BB962C8B-B14F-4D97-AF65-F5344CB8AC3E}">
        <p14:creationId xmlns:p14="http://schemas.microsoft.com/office/powerpoint/2010/main" val="17137716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275" y="1066925"/>
            <a:ext cx="8486775" cy="6565900"/>
          </a:xfrm>
          <a:prstGeom prst="rect">
            <a:avLst/>
          </a:prstGeom>
          <a:ln>
            <a:noFill/>
          </a:ln>
        </p:spPr>
        <p:txBody>
          <a:bodyPr wrap="square">
            <a:spAutoFit/>
          </a:bodyPr>
          <a:lstStyle/>
          <a:p>
            <a:pPr marL="285750" indent="-285750">
              <a:buFont typeface="Arial" panose="020B0604020202020204" pitchFamily="34" charset="0"/>
              <a:buChar char="•"/>
            </a:pPr>
            <a:r>
              <a:rPr lang="en-US" altLang="en-US">
                <a:latin typeface="+mn-lt"/>
                <a:cs typeface="Times New Roman" panose="02020603050405020304" pitchFamily="18" charset="0"/>
              </a:rPr>
              <a:t>Review the governing instrument. </a:t>
            </a:r>
          </a:p>
          <a:p>
            <a:pPr marL="742950" lvl="1" indent="-285750">
              <a:buFont typeface="Arial" panose="020B0604020202020204" pitchFamily="34" charset="0"/>
              <a:buChar char="•"/>
            </a:pPr>
            <a:r>
              <a:rPr lang="en-US" altLang="en-US">
                <a:latin typeface="+mn-lt"/>
                <a:cs typeface="Times New Roman" panose="02020603050405020304" pitchFamily="18" charset="0"/>
              </a:rPr>
              <a:t>Is decanting: </a:t>
            </a:r>
          </a:p>
          <a:p>
            <a:pPr marL="1200150" lvl="2" indent="-285750">
              <a:buFont typeface="Arial" panose="020B0604020202020204" pitchFamily="34" charset="0"/>
              <a:buChar char="•"/>
            </a:pPr>
            <a:r>
              <a:rPr lang="en-US" altLang="en-US">
                <a:latin typeface="+mn-lt"/>
                <a:cs typeface="Times New Roman" panose="02020603050405020304" pitchFamily="18" charset="0"/>
              </a:rPr>
              <a:t>Permitted?</a:t>
            </a:r>
          </a:p>
          <a:p>
            <a:pPr marL="1200150" lvl="2" indent="-285750">
              <a:buFont typeface="Arial" panose="020B0604020202020204" pitchFamily="34" charset="0"/>
              <a:buChar char="•"/>
            </a:pPr>
            <a:r>
              <a:rPr lang="en-US" altLang="en-US">
                <a:latin typeface="+mn-lt"/>
                <a:cs typeface="Times New Roman" panose="02020603050405020304" pitchFamily="18" charset="0"/>
              </a:rPr>
              <a:t>Prohibited?</a:t>
            </a:r>
          </a:p>
          <a:p>
            <a:pPr marL="1200150" lvl="2" indent="-285750">
              <a:buFont typeface="Arial" panose="020B0604020202020204" pitchFamily="34" charset="0"/>
              <a:buChar char="•"/>
            </a:pPr>
            <a:r>
              <a:rPr lang="en-US" altLang="en-US">
                <a:latin typeface="+mn-lt"/>
                <a:cs typeface="Times New Roman" panose="02020603050405020304" pitchFamily="18" charset="0"/>
              </a:rPr>
              <a:t>None of the above or not addressed at all?</a:t>
            </a:r>
          </a:p>
          <a:p>
            <a:pPr marL="742950" lvl="1" indent="-285750">
              <a:buFont typeface="Arial" panose="020B0604020202020204" pitchFamily="34" charset="0"/>
              <a:buChar char="•"/>
            </a:pPr>
            <a:r>
              <a:rPr lang="en-US" altLang="en-US">
                <a:latin typeface="+mn-lt"/>
                <a:cs typeface="Times New Roman" panose="02020603050405020304" pitchFamily="18" charset="0"/>
              </a:rPr>
              <a:t>Review the Trustee’s power to distribute principal:</a:t>
            </a:r>
          </a:p>
          <a:p>
            <a:pPr marL="1200150" lvl="2" indent="-285750">
              <a:buFont typeface="Arial" panose="020B0604020202020204" pitchFamily="34" charset="0"/>
              <a:buChar char="•"/>
            </a:pPr>
            <a:r>
              <a:rPr lang="en-US">
                <a:latin typeface="+mn-lt"/>
                <a:cs typeface="Times New Roman" panose="02020603050405020304" pitchFamily="18" charset="0"/>
              </a:rPr>
              <a:t>Decanting is permitted where the trustee is empowered to distribute principal without regard to whether the trustee’s distribution power is constrained by an ascertainable standard. </a:t>
            </a:r>
          </a:p>
          <a:p>
            <a:pPr marL="1200150" lvl="2" indent="-285750">
              <a:buFont typeface="Arial" panose="020B0604020202020204" pitchFamily="34" charset="0"/>
              <a:buChar char="•"/>
            </a:pPr>
            <a:r>
              <a:rPr lang="en-US">
                <a:latin typeface="+mn-lt"/>
                <a:cs typeface="Times New Roman" panose="02020603050405020304" pitchFamily="18" charset="0"/>
              </a:rPr>
              <a:t>NOTE:  If an ascertainable standard is imposed upon the trustee, the trustee must abide by that standard when decanting just as would be the case if the trustee were making an outright distribution from the trust.</a:t>
            </a:r>
            <a:endParaRPr lang="en-US" altLang="en-US">
              <a:latin typeface="+mn-lt"/>
              <a:cs typeface="Times New Roman" panose="02020603050405020304" pitchFamily="18" charset="0"/>
            </a:endParaRPr>
          </a:p>
          <a:p>
            <a:pPr marL="285750" indent="-285750">
              <a:buFont typeface="Arial" panose="020B0604020202020204" pitchFamily="34" charset="0"/>
              <a:buChar char="•"/>
            </a:pPr>
            <a:r>
              <a:rPr lang="en-US">
                <a:latin typeface="+mn-lt"/>
                <a:cs typeface="Times New Roman" panose="02020603050405020304" pitchFamily="18" charset="0"/>
              </a:rPr>
              <a:t>If the decanting will be effectuated under the applicable state decanting statute, the trustee must confirm that the exercise of the decanting power complies with all statutory requirements and does not violate any limitations under the statute.</a:t>
            </a:r>
          </a:p>
          <a:p>
            <a:pPr marL="285750" indent="-285750">
              <a:buFont typeface="Arial" panose="020B0604020202020204" pitchFamily="34" charset="0"/>
              <a:buChar char="•"/>
            </a:pPr>
            <a:r>
              <a:rPr lang="en-US">
                <a:latin typeface="+mn-lt"/>
                <a:cs typeface="Times New Roman" panose="02020603050405020304" pitchFamily="18" charset="0"/>
              </a:rPr>
              <a:t>Determine situs and address </a:t>
            </a:r>
            <a:r>
              <a:rPr lang="en-US" altLang="en-US">
                <a:latin typeface="+mn-lt"/>
                <a:cs typeface="Times New Roman" pitchFamily="18" charset="0"/>
              </a:rPr>
              <a:t>conflicts of laws issues</a:t>
            </a:r>
            <a:r>
              <a:rPr lang="en-US" altLang="en-US">
                <a:latin typeface="Times New Roman" pitchFamily="18" charset="0"/>
                <a:cs typeface="Times New Roman" pitchFamily="18" charset="0"/>
              </a:rPr>
              <a:t>.</a:t>
            </a:r>
          </a:p>
          <a:p>
            <a:pPr marL="285750" indent="-285750">
              <a:buFont typeface="Arial" panose="020B0604020202020204" pitchFamily="34" charset="0"/>
              <a:buChar char="•"/>
            </a:pPr>
            <a:endParaRPr lang="en-US">
              <a:latin typeface="Times New Roman" panose="02020603050405020304" pitchFamily="18" charset="0"/>
              <a:cs typeface="Times New Roman" panose="02020603050405020304" pitchFamily="18" charset="0"/>
            </a:endParaRPr>
          </a:p>
          <a:p>
            <a:pPr marL="3600" lvl="2" indent="0" fontAlgn="auto">
              <a:spcBef>
                <a:spcPct val="0"/>
              </a:spcBef>
              <a:spcAft>
                <a:spcPts val="792"/>
              </a:spcAft>
              <a:buClr>
                <a:srgbClr val="FF0000"/>
              </a:buClr>
              <a:buSzTx/>
              <a:buFont typeface="Arial" pitchFamily="34" charset="0"/>
              <a:buNone/>
              <a:defRPr/>
            </a:pPr>
            <a:endParaRPr lang="en-US">
              <a:latin typeface="Times New Roman" panose="02020603050405020304" pitchFamily="18" charset="0"/>
              <a:cs typeface="Times New Roman" panose="02020603050405020304" pitchFamily="18" charset="0"/>
            </a:endParaRPr>
          </a:p>
          <a:p>
            <a:pPr lvl="3">
              <a:buClr>
                <a:srgbClr val="DE6C36"/>
              </a:buClr>
            </a:pPr>
            <a:endParaRPr lang="en-US" altLang="en-US">
              <a:latin typeface="Times New Roman" panose="02020603050405020304" pitchFamily="18" charset="0"/>
              <a:cs typeface="Times New Roman" panose="02020603050405020304" pitchFamily="18" charset="0"/>
            </a:endParaRPr>
          </a:p>
          <a:p>
            <a:endParaRPr lang="en-US" altLang="en-US">
              <a:solidFill>
                <a:srgbClr val="DE6C36"/>
              </a:solidFill>
              <a:latin typeface="Times New Roman" panose="02020603050405020304" pitchFamily="18" charset="0"/>
              <a:cs typeface="Times New Roman" panose="02020603050405020304" pitchFamily="18" charset="0"/>
            </a:endParaRPr>
          </a:p>
          <a:p>
            <a:endParaRPr lang="en-US">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a:t>DETERMINING IF DECANTING IS PERMITTED</a:t>
            </a:r>
          </a:p>
        </p:txBody>
      </p:sp>
    </p:spTree>
    <p:extLst>
      <p:ext uri="{BB962C8B-B14F-4D97-AF65-F5344CB8AC3E}">
        <p14:creationId xmlns:p14="http://schemas.microsoft.com/office/powerpoint/2010/main" val="4825101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100" y="1061441"/>
            <a:ext cx="7862826" cy="2308324"/>
          </a:xfrm>
          <a:prstGeom prst="rect">
            <a:avLst/>
          </a:prstGeom>
        </p:spPr>
        <p:txBody>
          <a:bodyPr wrap="square">
            <a:spAutoFit/>
          </a:bodyPr>
          <a:lstStyle/>
          <a:p>
            <a:pPr marL="742950" lvl="1" indent="-285750" algn="just">
              <a:buFont typeface="Arial" panose="020B0604020202020204" pitchFamily="34" charset="0"/>
              <a:buChar char="•"/>
            </a:pPr>
            <a:r>
              <a:rPr lang="en-US" altLang="en-US">
                <a:latin typeface="+mn-lt"/>
                <a:cs typeface="Times New Roman" pitchFamily="18" charset="0"/>
              </a:rPr>
              <a:t>Evaluate income, gift, estate and generation skipping transfer tax issues if changing beneficial interests.</a:t>
            </a:r>
          </a:p>
          <a:p>
            <a:pPr lvl="2"/>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latin typeface="+mn-lt"/>
                <a:cs typeface="Times New Roman" pitchFamily="18" charset="0"/>
              </a:rPr>
              <a:t>If the changes made by the decanting do not shift beneficial interests and are purely administrative then there should be little risk of adverse tax consequences.</a:t>
            </a:r>
          </a:p>
          <a:p>
            <a:pPr marL="742950" lvl="1" indent="-285750" algn="just">
              <a:buFont typeface="Arial" panose="020B0604020202020204" pitchFamily="34" charset="0"/>
              <a:buChar char="•"/>
            </a:pPr>
            <a:endParaRPr lang="en-US" altLang="en-US">
              <a:latin typeface="+mn-lt"/>
              <a:cs typeface="Times New Roman" pitchFamily="18" charset="0"/>
            </a:endParaRPr>
          </a:p>
          <a:p>
            <a:pPr marL="742950" lvl="1" indent="-285750" algn="just">
              <a:buFont typeface="Arial" panose="020B0604020202020204" pitchFamily="34" charset="0"/>
              <a:buChar char="•"/>
            </a:pPr>
            <a:r>
              <a:rPr lang="en-US" altLang="en-US">
                <a:latin typeface="+mn-lt"/>
              </a:rPr>
              <a:t>Permitted modifications to Grandfathered or Exempt GST Trusts</a:t>
            </a:r>
          </a:p>
        </p:txBody>
      </p:sp>
      <p:sp>
        <p:nvSpPr>
          <p:cNvPr id="3" name="Title 2"/>
          <p:cNvSpPr>
            <a:spLocks noGrp="1"/>
          </p:cNvSpPr>
          <p:nvPr>
            <p:ph type="title"/>
          </p:nvPr>
        </p:nvSpPr>
        <p:spPr>
          <a:xfrm>
            <a:off x="358775" y="417200"/>
            <a:ext cx="8424000" cy="503238"/>
          </a:xfrm>
        </p:spPr>
        <p:txBody>
          <a:bodyPr/>
          <a:lstStyle/>
          <a:p>
            <a:r>
              <a:rPr lang="en-US"/>
              <a:t>ASSESS TAX IMPLICATIONS</a:t>
            </a:r>
          </a:p>
        </p:txBody>
      </p:sp>
    </p:spTree>
    <p:extLst>
      <p:ext uri="{BB962C8B-B14F-4D97-AF65-F5344CB8AC3E}">
        <p14:creationId xmlns:p14="http://schemas.microsoft.com/office/powerpoint/2010/main" val="10373200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IRS NOTICE 2011-101</a:t>
            </a:r>
          </a:p>
        </p:txBody>
      </p:sp>
      <p:sp>
        <p:nvSpPr>
          <p:cNvPr id="3" name="Content Placeholder 2"/>
          <p:cNvSpPr>
            <a:spLocks noGrp="1"/>
          </p:cNvSpPr>
          <p:nvPr>
            <p:ph type="body" sz="quarter" idx="12"/>
          </p:nvPr>
        </p:nvSpPr>
        <p:spPr/>
        <p:txBody>
          <a:bodyPr>
            <a:noAutofit/>
          </a:bodyPr>
          <a:lstStyle/>
          <a:p>
            <a:pPr>
              <a:lnSpc>
                <a:spcPct val="120000"/>
              </a:lnSpc>
            </a:pPr>
            <a:r>
              <a:rPr lang="en-US" sz="1800">
                <a:latin typeface="+mn-lt"/>
                <a:cs typeface="Times New Roman" pitchFamily="18" charset="0"/>
              </a:rPr>
              <a:t>In Notice 2011-101 (the “Notice”) the IRS requested comments from practitioners “regarding when (and under what circumstances) transfers by a trustee of all or a portion of the principal of an irrevocable trust (Distributing Trust) to another irrevocable trust (Receiving Trust), sometimes called ‘decanting,’ that result in a change in the beneficial interests in the trust are not subject to income, gift, estate, and/or generation-skipping transfer (GST) taxes.”</a:t>
            </a:r>
          </a:p>
          <a:p>
            <a:pPr>
              <a:lnSpc>
                <a:spcPct val="120000"/>
              </a:lnSpc>
            </a:pPr>
            <a:r>
              <a:rPr lang="en-US" sz="1800">
                <a:latin typeface="+mn-lt"/>
                <a:cs typeface="Times New Roman" pitchFamily="18" charset="0"/>
              </a:rPr>
              <a:t>For purposes of the Notice, a change in beneficial interests occurs when the interests of beneficiaries of the first trust are changed or terminated under the second trust and/or when the second trust adds a new beneficiary. </a:t>
            </a:r>
          </a:p>
          <a:p>
            <a:pPr>
              <a:lnSpc>
                <a:spcPct val="120000"/>
              </a:lnSpc>
            </a:pPr>
            <a:r>
              <a:rPr lang="en-US" sz="1800">
                <a:latin typeface="+mn-lt"/>
                <a:cs typeface="Times New Roman" pitchFamily="18" charset="0"/>
              </a:rPr>
              <a:t>The Notice identifies thirteen facts and circumstances as potentially having tax consequences:</a:t>
            </a:r>
          </a:p>
          <a:p>
            <a:pPr lvl="1">
              <a:lnSpc>
                <a:spcPct val="120000"/>
              </a:lnSpc>
            </a:pPr>
            <a:r>
              <a:rPr lang="en-US" sz="1800">
                <a:latin typeface="+mn-lt"/>
                <a:cs typeface="Times New Roman" pitchFamily="18" charset="0"/>
              </a:rPr>
              <a:t>A beneficiary’s right to or interest in trust principal or income is changed (including the right or interest of a charitable beneficiary);</a:t>
            </a:r>
          </a:p>
          <a:p>
            <a:pPr lvl="1">
              <a:lnSpc>
                <a:spcPct val="120000"/>
              </a:lnSpc>
            </a:pPr>
            <a:r>
              <a:rPr lang="en-US" sz="1800">
                <a:latin typeface="+mn-lt"/>
                <a:cs typeface="Times New Roman" pitchFamily="18" charset="0"/>
              </a:rPr>
              <a:t>Trust principal and/or income may be used to benefit new (additional) beneficiaries;</a:t>
            </a:r>
          </a:p>
        </p:txBody>
      </p:sp>
    </p:spTree>
    <p:extLst>
      <p:ext uri="{BB962C8B-B14F-4D97-AF65-F5344CB8AC3E}">
        <p14:creationId xmlns:p14="http://schemas.microsoft.com/office/powerpoint/2010/main" val="377525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custDataLst>
              <p:tags r:id="rId2"/>
            </p:custDataLst>
          </p:nvPr>
        </p:nvSpPr>
        <p:spPr>
          <a:xfrm>
            <a:off x="360000" y="431999"/>
            <a:ext cx="8424000" cy="781945"/>
          </a:xfrm>
        </p:spPr>
        <p:txBody>
          <a:bodyPr>
            <a:noAutofit/>
          </a:bodyPr>
          <a:lstStyle/>
          <a:p>
            <a:pPr defTabSz="914290" eaLnBrk="0" hangingPunct="0">
              <a:tabLst>
                <a:tab pos="2293660" algn="l"/>
              </a:tabLst>
              <a:defRPr/>
            </a:pPr>
            <a:r>
              <a:rPr lang="en-US">
                <a:latin typeface="Arial"/>
              </a:rPr>
              <a:t>SCOPE OF THE TRUSTEE’S INVASION POWER UNDER STATE LAW</a:t>
            </a:r>
          </a:p>
        </p:txBody>
      </p:sp>
      <p:sp>
        <p:nvSpPr>
          <p:cNvPr id="8" name="Text Placeholder 2"/>
          <p:cNvSpPr>
            <a:spLocks noGrp="1"/>
          </p:cNvSpPr>
          <p:nvPr>
            <p:ph type="body" sz="quarter" idx="12"/>
            <p:custDataLst>
              <p:tags r:id="rId3"/>
            </p:custDataLst>
          </p:nvPr>
        </p:nvSpPr>
        <p:spPr>
          <a:xfrm>
            <a:off x="358775" y="1344886"/>
            <a:ext cx="8424000" cy="4523214"/>
          </a:xfrm>
        </p:spPr>
        <p:txBody>
          <a:bodyPr/>
          <a:lstStyle/>
          <a:p>
            <a:pPr lvl="2">
              <a:buSzTx/>
              <a:buFont typeface="Arial"/>
              <a:buChar char="•"/>
            </a:pPr>
            <a:r>
              <a:rPr lang="en-US" sz="2000">
                <a:solidFill>
                  <a:schemeClr val="tx1"/>
                </a:solidFill>
                <a:latin typeface="Arial"/>
              </a:rPr>
              <a:t>Only Florida’s decanting statute requires that the trustee have the absolute discretion or power to distribute trust principal in order to decant an existing trust.  </a:t>
            </a:r>
          </a:p>
          <a:p>
            <a:pPr lvl="2">
              <a:buSzTx/>
              <a:buFont typeface="Arial"/>
              <a:buChar char="•"/>
            </a:pPr>
            <a:r>
              <a:rPr lang="en-US" sz="2000">
                <a:solidFill>
                  <a:schemeClr val="tx1"/>
                </a:solidFill>
                <a:latin typeface="Arial"/>
              </a:rPr>
              <a:t>What constitutes absolute discretion or power under the Florida statute?</a:t>
            </a:r>
          </a:p>
          <a:p>
            <a:pPr lvl="3">
              <a:buSzTx/>
              <a:buFont typeface="Arial"/>
              <a:buChar char="–"/>
            </a:pPr>
            <a:r>
              <a:rPr lang="en-US" sz="1800">
                <a:latin typeface="Arial"/>
              </a:rPr>
              <a:t>Absolute discretion or power is one that is </a:t>
            </a:r>
            <a:r>
              <a:rPr lang="en-US" sz="1800" u="sng">
                <a:latin typeface="Arial"/>
              </a:rPr>
              <a:t>not</a:t>
            </a:r>
            <a:r>
              <a:rPr lang="en-US" sz="1800">
                <a:latin typeface="Arial"/>
              </a:rPr>
              <a:t> limited to specific or ascertainable purposes such as HEMS. </a:t>
            </a:r>
            <a:r>
              <a:rPr lang="en-US">
                <a:latin typeface="Arial"/>
              </a:rPr>
              <a:t>However, a</a:t>
            </a:r>
            <a:r>
              <a:rPr lang="en-US" sz="1800">
                <a:latin typeface="Arial"/>
              </a:rPr>
              <a:t> power to invade for the best interests, welfare, comfort or happiness of a beneficiary does </a:t>
            </a:r>
            <a:r>
              <a:rPr lang="en-US" sz="1800" b="1" u="sng">
                <a:latin typeface="Arial"/>
              </a:rPr>
              <a:t>not</a:t>
            </a:r>
            <a:r>
              <a:rPr lang="en-US" sz="1800">
                <a:latin typeface="Arial"/>
              </a:rPr>
              <a:t> constitute a standard.</a:t>
            </a:r>
          </a:p>
          <a:p>
            <a:pPr lvl="2">
              <a:buSzTx/>
              <a:buFont typeface="Arial"/>
              <a:buChar char="•"/>
            </a:pPr>
            <a:r>
              <a:rPr lang="en-US" sz="2000">
                <a:latin typeface="Arial"/>
              </a:rPr>
              <a:t>All of the other state decanting statutes permit a decanting where the trustee’s distribution or invasion power under the existing trust is limited by a standard, but a distribution standard often limits the scope of the changes that the decanting can effectuate (i.e., changes in beneficial interests versus administrative changes).</a:t>
            </a:r>
          </a:p>
        </p:txBody>
      </p:sp>
    </p:spTree>
    <p:custDataLst>
      <p:tags r:id="rId1"/>
    </p:custDataLst>
    <p:extLst>
      <p:ext uri="{BB962C8B-B14F-4D97-AF65-F5344CB8AC3E}">
        <p14:creationId xmlns:p14="http://schemas.microsoft.com/office/powerpoint/2010/main" val="359666593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IRS NOTICE 2011-101</a:t>
            </a:r>
          </a:p>
        </p:txBody>
      </p:sp>
      <p:sp>
        <p:nvSpPr>
          <p:cNvPr id="3" name="Content Placeholder 2"/>
          <p:cNvSpPr>
            <a:spLocks noGrp="1"/>
          </p:cNvSpPr>
          <p:nvPr>
            <p:ph type="body" sz="quarter" idx="12"/>
          </p:nvPr>
        </p:nvSpPr>
        <p:spPr>
          <a:xfrm>
            <a:off x="358775" y="1091500"/>
            <a:ext cx="8424000" cy="4918650"/>
          </a:xfrm>
        </p:spPr>
        <p:txBody>
          <a:bodyPr>
            <a:noAutofit/>
          </a:bodyPr>
          <a:lstStyle/>
          <a:p>
            <a:pPr lvl="1">
              <a:lnSpc>
                <a:spcPct val="100000"/>
              </a:lnSpc>
            </a:pPr>
            <a:r>
              <a:rPr lang="en-US" sz="1800">
                <a:latin typeface="+mn-lt"/>
                <a:cs typeface="Times New Roman" pitchFamily="18" charset="0"/>
              </a:rPr>
              <a:t>A beneficial interest (including any power to appoint income or corpus, whether general or limited, or other power) is added, deleted, or changed;</a:t>
            </a:r>
          </a:p>
          <a:p>
            <a:pPr lvl="1">
              <a:lnSpc>
                <a:spcPct val="100000"/>
              </a:lnSpc>
            </a:pPr>
            <a:r>
              <a:rPr lang="en-US" sz="1800">
                <a:latin typeface="+mn-lt"/>
                <a:cs typeface="Times New Roman" pitchFamily="18" charset="0"/>
              </a:rPr>
              <a:t>The transfer takes place from a trust treated as partially or wholly owned by a person under §§ 671 through 678 of the Internal Revenue Code (a “grantor trust”) to one which is </a:t>
            </a:r>
            <a:r>
              <a:rPr lang="en-US" sz="1800" b="1" u="sng">
                <a:latin typeface="+mn-lt"/>
                <a:cs typeface="Times New Roman" pitchFamily="18" charset="0"/>
              </a:rPr>
              <a:t>not</a:t>
            </a:r>
            <a:r>
              <a:rPr lang="en-US" sz="1800">
                <a:latin typeface="+mn-lt"/>
                <a:cs typeface="Times New Roman" pitchFamily="18" charset="0"/>
              </a:rPr>
              <a:t> a grantor trust, or </a:t>
            </a:r>
            <a:r>
              <a:rPr lang="en-US" sz="1800" b="1" u="sng">
                <a:latin typeface="+mn-lt"/>
                <a:cs typeface="Times New Roman" pitchFamily="18" charset="0"/>
              </a:rPr>
              <a:t>vice versa</a:t>
            </a:r>
            <a:r>
              <a:rPr lang="en-US" sz="1800">
                <a:latin typeface="+mn-lt"/>
                <a:cs typeface="Times New Roman" pitchFamily="18" charset="0"/>
              </a:rPr>
              <a:t>;</a:t>
            </a:r>
          </a:p>
          <a:p>
            <a:pPr lvl="1">
              <a:lnSpc>
                <a:spcPct val="100000"/>
              </a:lnSpc>
            </a:pPr>
            <a:r>
              <a:rPr lang="en-US" sz="1800">
                <a:latin typeface="+mn-lt"/>
                <a:cs typeface="Times New Roman" pitchFamily="18" charset="0"/>
              </a:rPr>
              <a:t>The situs or governing law of the Receiving Trust differs from that of the Distributing Trust, resulting in a termination date of the Receiving Trust that is subsequent to the termination date of the Distributing Trust;</a:t>
            </a:r>
          </a:p>
          <a:p>
            <a:pPr lvl="1">
              <a:lnSpc>
                <a:spcPct val="100000"/>
              </a:lnSpc>
            </a:pPr>
            <a:r>
              <a:rPr lang="en-US" sz="1800">
                <a:latin typeface="+mn-lt"/>
                <a:cs typeface="Times New Roman" pitchFamily="18" charset="0"/>
              </a:rPr>
              <a:t>A court order and/or approval of the state Attorney General is required for the transfer by the terms of the Distributing Trust and/or applicable law;</a:t>
            </a:r>
          </a:p>
          <a:p>
            <a:pPr lvl="1">
              <a:lnSpc>
                <a:spcPct val="100000"/>
              </a:lnSpc>
            </a:pPr>
            <a:r>
              <a:rPr lang="en-US" sz="1800">
                <a:latin typeface="+mn-lt"/>
                <a:cs typeface="Times New Roman" pitchFamily="18" charset="0"/>
              </a:rPr>
              <a:t>The beneficiaries are required to consent to the transfer by the terms of the Distributing Trust and/or applicable local law;</a:t>
            </a:r>
          </a:p>
          <a:p>
            <a:pPr lvl="4">
              <a:lnSpc>
                <a:spcPct val="120000"/>
              </a:lnSpc>
            </a:pPr>
            <a:endParaRPr lang="en-US" sz="1000">
              <a:latin typeface="+mn-lt"/>
            </a:endParaRPr>
          </a:p>
        </p:txBody>
      </p:sp>
    </p:spTree>
    <p:extLst>
      <p:ext uri="{BB962C8B-B14F-4D97-AF65-F5344CB8AC3E}">
        <p14:creationId xmlns:p14="http://schemas.microsoft.com/office/powerpoint/2010/main" val="27331368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IRS NOTICE 2011-101</a:t>
            </a:r>
          </a:p>
        </p:txBody>
      </p:sp>
      <p:sp>
        <p:nvSpPr>
          <p:cNvPr id="3" name="Content Placeholder 2"/>
          <p:cNvSpPr>
            <a:spLocks noGrp="1"/>
          </p:cNvSpPr>
          <p:nvPr>
            <p:ph type="body" sz="quarter" idx="12"/>
          </p:nvPr>
        </p:nvSpPr>
        <p:spPr>
          <a:xfrm>
            <a:off x="358775" y="1103375"/>
            <a:ext cx="8424000" cy="4918650"/>
          </a:xfrm>
        </p:spPr>
        <p:txBody>
          <a:bodyPr>
            <a:noAutofit/>
          </a:bodyPr>
          <a:lstStyle/>
          <a:p>
            <a:pPr lvl="1">
              <a:lnSpc>
                <a:spcPct val="100000"/>
              </a:lnSpc>
            </a:pPr>
            <a:r>
              <a:rPr lang="en-US" sz="1800">
                <a:latin typeface="+mn-lt"/>
                <a:cs typeface="Times New Roman" pitchFamily="18" charset="0"/>
              </a:rPr>
              <a:t>The beneficiaries are not required to consent to the transfer by the terms of the Distributing Trust and/or applicable local law;</a:t>
            </a:r>
          </a:p>
          <a:p>
            <a:pPr lvl="1">
              <a:lnSpc>
                <a:spcPct val="100000"/>
              </a:lnSpc>
            </a:pPr>
            <a:r>
              <a:rPr lang="en-US" sz="1800">
                <a:latin typeface="+mn-lt"/>
                <a:cs typeface="Times New Roman" pitchFamily="18" charset="0"/>
              </a:rPr>
              <a:t>Consent of the beneficiaries and/or a court order (or approval of the state Attorney General) is not required but is obtained;</a:t>
            </a:r>
          </a:p>
          <a:p>
            <a:pPr lvl="1">
              <a:lnSpc>
                <a:spcPct val="100000"/>
              </a:lnSpc>
            </a:pPr>
            <a:r>
              <a:rPr lang="en-US" sz="1800">
                <a:latin typeface="+mn-lt"/>
                <a:cs typeface="Times New Roman" pitchFamily="18" charset="0"/>
              </a:rPr>
              <a:t>The effect of state law or the silence of state law on any of the above scenarios;</a:t>
            </a:r>
          </a:p>
          <a:p>
            <a:pPr lvl="1">
              <a:lnSpc>
                <a:spcPct val="100000"/>
              </a:lnSpc>
            </a:pPr>
            <a:r>
              <a:rPr lang="en-US" sz="1800">
                <a:latin typeface="+mn-lt"/>
                <a:cs typeface="Times New Roman" pitchFamily="18" charset="0"/>
              </a:rPr>
              <a:t>A change in the identity of a donor or transferor for gift and/or GST tax purposes;</a:t>
            </a:r>
          </a:p>
          <a:p>
            <a:pPr lvl="1">
              <a:lnSpc>
                <a:spcPct val="100000"/>
              </a:lnSpc>
            </a:pPr>
            <a:r>
              <a:rPr lang="en-US" sz="1800">
                <a:latin typeface="+mn-lt"/>
                <a:cs typeface="Times New Roman" pitchFamily="18" charset="0"/>
              </a:rPr>
              <a:t>The Distributing Trust is exempt from GST tax under § 26.2601-1, has an inclusion ratio of zero under § 2632, or is exempt from GST under § 2663; and</a:t>
            </a:r>
          </a:p>
          <a:p>
            <a:pPr lvl="1">
              <a:lnSpc>
                <a:spcPct val="100000"/>
              </a:lnSpc>
            </a:pPr>
            <a:r>
              <a:rPr lang="en-US" sz="1800">
                <a:latin typeface="+mn-lt"/>
                <a:cs typeface="Times New Roman" pitchFamily="18" charset="0"/>
              </a:rPr>
              <a:t>None of the changes described above are made, but a future power to make any such changes is created.</a:t>
            </a:r>
          </a:p>
          <a:p>
            <a:pPr lvl="4">
              <a:lnSpc>
                <a:spcPct val="120000"/>
              </a:lnSpc>
            </a:pPr>
            <a:endParaRPr lang="en-US" sz="1000">
              <a:latin typeface="+mn-lt"/>
            </a:endParaRPr>
          </a:p>
        </p:txBody>
      </p:sp>
    </p:spTree>
    <p:extLst>
      <p:ext uri="{BB962C8B-B14F-4D97-AF65-F5344CB8AC3E}">
        <p14:creationId xmlns:p14="http://schemas.microsoft.com/office/powerpoint/2010/main" val="234086261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IRS NOTICE 2011-101</a:t>
            </a:r>
          </a:p>
        </p:txBody>
      </p:sp>
      <p:sp>
        <p:nvSpPr>
          <p:cNvPr id="3" name="Content Placeholder 2"/>
          <p:cNvSpPr>
            <a:spLocks noGrp="1"/>
          </p:cNvSpPr>
          <p:nvPr>
            <p:ph type="body" sz="quarter" idx="12"/>
          </p:nvPr>
        </p:nvSpPr>
        <p:spPr>
          <a:xfrm>
            <a:off x="369290" y="1143001"/>
            <a:ext cx="8424000" cy="3322122"/>
          </a:xfrm>
        </p:spPr>
        <p:txBody>
          <a:bodyPr>
            <a:normAutofit fontScale="62500" lnSpcReduction="20000"/>
          </a:bodyPr>
          <a:lstStyle/>
          <a:p>
            <a:pPr>
              <a:lnSpc>
                <a:spcPct val="120000"/>
              </a:lnSpc>
            </a:pPr>
            <a:r>
              <a:rPr lang="en-US" sz="2900">
                <a:latin typeface="+mn-lt"/>
                <a:cs typeface="Times New Roman" pitchFamily="18" charset="0"/>
              </a:rPr>
              <a:t>The Notice also seeks guidance (a) in how “decanting” should be defined, (b) whether there should be additional tax consequences if the decanting is from a U.S. trust to a foreign trust or </a:t>
            </a:r>
            <a:r>
              <a:rPr lang="en-US" sz="2900" i="1">
                <a:latin typeface="+mn-lt"/>
                <a:cs typeface="Times New Roman" pitchFamily="18" charset="0"/>
              </a:rPr>
              <a:t>vice versa </a:t>
            </a:r>
            <a:r>
              <a:rPr lang="en-US" sz="2900">
                <a:latin typeface="+mn-lt"/>
                <a:cs typeface="Times New Roman" pitchFamily="18" charset="0"/>
              </a:rPr>
              <a:t>and (c) whether a new employer identification number should be required where all of the principal of the first trust is distributed to another trust. </a:t>
            </a:r>
          </a:p>
          <a:p>
            <a:pPr>
              <a:lnSpc>
                <a:spcPct val="120000"/>
              </a:lnSpc>
            </a:pPr>
            <a:r>
              <a:rPr lang="en-US" sz="2900">
                <a:latin typeface="+mn-lt"/>
                <a:cs typeface="Times New Roman" pitchFamily="18" charset="0"/>
              </a:rPr>
              <a:t>The IRS has advised that it will not issue any private letter rulings with respect to a decanting that involves a change in beneficial interests, but it will continue to issue rulings with respect to transfers that do not change any beneficial interests and do not result in a change in the applicable rule against perpetuities period</a:t>
            </a:r>
            <a:r>
              <a:rPr lang="en-US" sz="4000">
                <a:latin typeface="+mn-lt"/>
                <a:cs typeface="Times New Roman" pitchFamily="18" charset="0"/>
              </a:rPr>
              <a:t>. </a:t>
            </a:r>
          </a:p>
          <a:p>
            <a:pPr lvl="1">
              <a:lnSpc>
                <a:spcPct val="120000"/>
              </a:lnSpc>
            </a:pPr>
            <a:endParaRPr lang="en-US" sz="4000">
              <a:latin typeface="+mn-lt"/>
              <a:cs typeface="Times New Roman" pitchFamily="18" charset="0"/>
            </a:endParaRPr>
          </a:p>
          <a:p>
            <a:pPr lvl="1">
              <a:lnSpc>
                <a:spcPct val="120000"/>
              </a:lnSpc>
            </a:pPr>
            <a:endParaRPr lang="en-US" sz="4000">
              <a:latin typeface="+mn-lt"/>
              <a:cs typeface="Times New Roman" pitchFamily="18" charset="0"/>
            </a:endParaRPr>
          </a:p>
          <a:p>
            <a:pPr lvl="4"/>
            <a:endParaRPr lang="en-US" sz="2300"/>
          </a:p>
        </p:txBody>
      </p:sp>
    </p:spTree>
    <p:extLst>
      <p:ext uri="{BB962C8B-B14F-4D97-AF65-F5344CB8AC3E}">
        <p14:creationId xmlns:p14="http://schemas.microsoft.com/office/powerpoint/2010/main" val="26490808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IRS NOTICE 2011-101</a:t>
            </a:r>
          </a:p>
        </p:txBody>
      </p:sp>
      <p:sp>
        <p:nvSpPr>
          <p:cNvPr id="3" name="Content Placeholder 2"/>
          <p:cNvSpPr>
            <a:spLocks noGrp="1"/>
          </p:cNvSpPr>
          <p:nvPr>
            <p:ph type="body" sz="quarter" idx="12"/>
          </p:nvPr>
        </p:nvSpPr>
        <p:spPr>
          <a:xfrm>
            <a:off x="369290" y="1143000"/>
            <a:ext cx="8424000" cy="4918650"/>
          </a:xfrm>
        </p:spPr>
        <p:txBody>
          <a:bodyPr>
            <a:normAutofit fontScale="40000" lnSpcReduction="20000"/>
          </a:bodyPr>
          <a:lstStyle/>
          <a:p>
            <a:pPr>
              <a:lnSpc>
                <a:spcPct val="120000"/>
              </a:lnSpc>
            </a:pPr>
            <a:r>
              <a:rPr lang="en-US" sz="4500">
                <a:latin typeface="+mn-lt"/>
                <a:cs typeface="Times New Roman" pitchFamily="18" charset="0"/>
              </a:rPr>
              <a:t>Submitted Comments Include:</a:t>
            </a:r>
          </a:p>
          <a:p>
            <a:pPr lvl="1">
              <a:lnSpc>
                <a:spcPct val="120000"/>
              </a:lnSpc>
            </a:pPr>
            <a:r>
              <a:rPr lang="en-US" sz="4500">
                <a:latin typeface="+mn-lt"/>
                <a:cs typeface="Times New Roman" pitchFamily="18" charset="0"/>
              </a:rPr>
              <a:t>NYSBA Tax Section, NYSBA Trusts and Estates Law Section, </a:t>
            </a:r>
            <a:r>
              <a:rPr lang="en-US" sz="4500" i="1">
                <a:latin typeface="+mn-lt"/>
                <a:cs typeface="Times New Roman" pitchFamily="18" charset="0"/>
              </a:rPr>
              <a:t>Report on Notice 2011-101: Request for Comments Regarding the Income, Gift, Estate and Generation-Skipping Transfer Tax Consequences of Trust Decanting </a:t>
            </a:r>
            <a:r>
              <a:rPr lang="en-US" sz="4500">
                <a:latin typeface="+mn-lt"/>
                <a:cs typeface="Times New Roman" pitchFamily="18" charset="0"/>
              </a:rPr>
              <a:t>(April 26, 2012) . </a:t>
            </a:r>
          </a:p>
          <a:p>
            <a:pPr lvl="1">
              <a:lnSpc>
                <a:spcPct val="120000"/>
              </a:lnSpc>
            </a:pPr>
            <a:r>
              <a:rPr lang="en-US" sz="4500" i="1">
                <a:latin typeface="+mn-lt"/>
                <a:cs typeface="Times New Roman" pitchFamily="18" charset="0"/>
              </a:rPr>
              <a:t>ACTEC Comments to Notice 2011-101 </a:t>
            </a:r>
            <a:r>
              <a:rPr lang="en-US" sz="4500">
                <a:latin typeface="+mn-lt"/>
                <a:cs typeface="Times New Roman" pitchFamily="18" charset="0"/>
              </a:rPr>
              <a:t>(April 2, 2012). </a:t>
            </a:r>
          </a:p>
          <a:p>
            <a:pPr lvl="1">
              <a:lnSpc>
                <a:spcPct val="120000"/>
              </a:lnSpc>
            </a:pPr>
            <a:r>
              <a:rPr lang="en-US" sz="4500">
                <a:latin typeface="+mn-lt"/>
                <a:cs typeface="Times New Roman" pitchFamily="18" charset="0"/>
              </a:rPr>
              <a:t>ABA Section of Taxation, </a:t>
            </a:r>
            <a:r>
              <a:rPr lang="en-US" sz="4500" i="1">
                <a:latin typeface="+mn-lt"/>
                <a:cs typeface="Times New Roman" pitchFamily="18" charset="0"/>
              </a:rPr>
              <a:t>Comments to Notice 2011-101 </a:t>
            </a:r>
            <a:r>
              <a:rPr lang="en-US" sz="4500">
                <a:latin typeface="+mn-lt"/>
                <a:cs typeface="Times New Roman" pitchFamily="18" charset="0"/>
              </a:rPr>
              <a:t>(April 25, 2012). </a:t>
            </a:r>
          </a:p>
          <a:p>
            <a:pPr lvl="1">
              <a:lnSpc>
                <a:spcPct val="120000"/>
              </a:lnSpc>
            </a:pPr>
            <a:r>
              <a:rPr lang="en-US" sz="4500">
                <a:latin typeface="+mn-lt"/>
                <a:cs typeface="Times New Roman" pitchFamily="18" charset="0"/>
              </a:rPr>
              <a:t>ABA Section of Real Property, Trust and Estate Law, </a:t>
            </a:r>
            <a:r>
              <a:rPr lang="en-US" sz="4500" i="1">
                <a:latin typeface="+mn-lt"/>
                <a:cs typeface="Times New Roman" pitchFamily="18" charset="0"/>
              </a:rPr>
              <a:t>Comments on Notice 2011-101 </a:t>
            </a:r>
            <a:r>
              <a:rPr lang="en-US" sz="4500">
                <a:latin typeface="+mn-lt"/>
                <a:cs typeface="Times New Roman" pitchFamily="18" charset="0"/>
              </a:rPr>
              <a:t>(September 11, 2012). </a:t>
            </a:r>
          </a:p>
          <a:p>
            <a:pPr lvl="1">
              <a:lnSpc>
                <a:spcPct val="120000"/>
              </a:lnSpc>
            </a:pPr>
            <a:r>
              <a:rPr lang="en-US" sz="4500">
                <a:latin typeface="+mn-lt"/>
                <a:cs typeface="Times New Roman" pitchFamily="18" charset="0"/>
              </a:rPr>
              <a:t>Delaware State Bar Association and Delaware Bankers Association, </a:t>
            </a:r>
            <a:r>
              <a:rPr lang="en-US" sz="4500" i="1">
                <a:latin typeface="+mn-lt"/>
                <a:cs typeface="Times New Roman" pitchFamily="18" charset="0"/>
              </a:rPr>
              <a:t>Joint Response to IRS Notice 2011-101 (August 13, 2012)</a:t>
            </a:r>
            <a:r>
              <a:rPr lang="en-US" sz="4500">
                <a:latin typeface="+mn-lt"/>
                <a:cs typeface="Times New Roman" pitchFamily="18" charset="0"/>
              </a:rPr>
              <a:t>. </a:t>
            </a:r>
          </a:p>
          <a:p>
            <a:pPr>
              <a:lnSpc>
                <a:spcPct val="120000"/>
              </a:lnSpc>
            </a:pPr>
            <a:r>
              <a:rPr lang="en-US" sz="4500">
                <a:latin typeface="+mn-lt"/>
                <a:cs typeface="Times New Roman" pitchFamily="18" charset="0"/>
              </a:rPr>
              <a:t>The comments generally suggest proposed safe harbors where decanting will not have adverse tax consequences (e.g., no change in beneficial interests, beneficiary consent not required but obtained, no extension of vesting period, etc.).  In other situations, the comments recommend a case by case analysis.</a:t>
            </a:r>
          </a:p>
          <a:p>
            <a:pPr lvl="1">
              <a:lnSpc>
                <a:spcPct val="120000"/>
              </a:lnSpc>
            </a:pPr>
            <a:endParaRPr lang="en-US" sz="4000">
              <a:latin typeface="+mn-lt"/>
              <a:cs typeface="Times New Roman" pitchFamily="18" charset="0"/>
            </a:endParaRPr>
          </a:p>
          <a:p>
            <a:pPr lvl="1">
              <a:lnSpc>
                <a:spcPct val="120000"/>
              </a:lnSpc>
            </a:pPr>
            <a:endParaRPr lang="en-US" sz="4000">
              <a:latin typeface="+mn-lt"/>
              <a:cs typeface="Times New Roman" pitchFamily="18" charset="0"/>
            </a:endParaRPr>
          </a:p>
          <a:p>
            <a:pPr lvl="4"/>
            <a:endParaRPr lang="en-US" sz="2300"/>
          </a:p>
        </p:txBody>
      </p:sp>
    </p:spTree>
    <p:extLst>
      <p:ext uri="{BB962C8B-B14F-4D97-AF65-F5344CB8AC3E}">
        <p14:creationId xmlns:p14="http://schemas.microsoft.com/office/powerpoint/2010/main" val="35617630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INCOME TAX ISSUES</a:t>
            </a:r>
          </a:p>
        </p:txBody>
      </p:sp>
      <p:sp>
        <p:nvSpPr>
          <p:cNvPr id="3" name="Content Placeholder 2"/>
          <p:cNvSpPr>
            <a:spLocks noGrp="1"/>
          </p:cNvSpPr>
          <p:nvPr>
            <p:ph type="body" sz="quarter" idx="12"/>
          </p:nvPr>
        </p:nvSpPr>
        <p:spPr>
          <a:xfrm>
            <a:off x="382525" y="1162750"/>
            <a:ext cx="8203335" cy="4918650"/>
          </a:xfrm>
        </p:spPr>
        <p:txBody>
          <a:bodyPr>
            <a:normAutofit/>
          </a:bodyPr>
          <a:lstStyle/>
          <a:p>
            <a:pPr algn="just"/>
            <a:r>
              <a:rPr lang="en-US" sz="1800"/>
              <a:t>Application of Subchapter J</a:t>
            </a:r>
          </a:p>
          <a:p>
            <a:pPr lvl="1" algn="just"/>
            <a:r>
              <a:rPr lang="en-US" sz="1800"/>
              <a:t>Distributable Net Income (“DNI”)</a:t>
            </a:r>
          </a:p>
          <a:p>
            <a:pPr lvl="2" algn="just"/>
            <a:r>
              <a:rPr lang="en-US" sz="1800"/>
              <a:t>A trust generally carries out DNI – first trust gets distribution deduction under Code Section 661 and beneficiary includes DNI in income under Code Section 662.  Under the treasury regulations, Subchapter J rules can apply to a trust that is a beneficiary.  See Treas. Reg. 1.643(c)-1.</a:t>
            </a:r>
          </a:p>
          <a:p>
            <a:pPr lvl="1" algn="just"/>
            <a:r>
              <a:rPr lang="en-US" sz="1800"/>
              <a:t>Subchapter J Rules should not apply if trusts have substantially similar terms (i.e., same beneficiaries, same standard for distributions and the same timing for payments).</a:t>
            </a:r>
          </a:p>
          <a:p>
            <a:pPr lvl="1" algn="just"/>
            <a:r>
              <a:rPr lang="en-US" sz="1800"/>
              <a:t>Be careful if only a portion of assets decanted (comments suggest Subchapter J applies in those circumstances).</a:t>
            </a:r>
          </a:p>
        </p:txBody>
      </p:sp>
    </p:spTree>
    <p:extLst>
      <p:ext uri="{BB962C8B-B14F-4D97-AF65-F5344CB8AC3E}">
        <p14:creationId xmlns:p14="http://schemas.microsoft.com/office/powerpoint/2010/main" val="3624594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INCOME TAX ISSUES</a:t>
            </a:r>
            <a:endParaRPr lang="en-US" sz="3200"/>
          </a:p>
        </p:txBody>
      </p:sp>
      <p:sp>
        <p:nvSpPr>
          <p:cNvPr id="3" name="Content Placeholder 2"/>
          <p:cNvSpPr>
            <a:spLocks noGrp="1"/>
          </p:cNvSpPr>
          <p:nvPr>
            <p:ph type="body" sz="quarter" idx="12"/>
          </p:nvPr>
        </p:nvSpPr>
        <p:spPr>
          <a:xfrm>
            <a:off x="382525" y="1143000"/>
            <a:ext cx="8424000" cy="4918650"/>
          </a:xfrm>
        </p:spPr>
        <p:txBody>
          <a:bodyPr>
            <a:noAutofit/>
          </a:bodyPr>
          <a:lstStyle/>
          <a:p>
            <a:r>
              <a:rPr lang="en-US" sz="1800" u="sng">
                <a:latin typeface="+mn-lt"/>
                <a:cs typeface="Times New Roman" pitchFamily="18" charset="0"/>
              </a:rPr>
              <a:t>Capital Loss Carryovers and Credits </a:t>
            </a:r>
            <a:r>
              <a:rPr lang="en-US" sz="1800">
                <a:latin typeface="+mn-lt"/>
                <a:cs typeface="Times New Roman" pitchFamily="18" charset="0"/>
              </a:rPr>
              <a:t>(e.g., net operating loss carryovers, capital loss carryovers and foreign tax credit carryovers) </a:t>
            </a:r>
          </a:p>
          <a:p>
            <a:pPr lvl="1"/>
            <a:r>
              <a:rPr lang="en-US" sz="1800">
                <a:latin typeface="+mn-lt"/>
                <a:cs typeface="Times New Roman" pitchFamily="18" charset="0"/>
              </a:rPr>
              <a:t>Comments suggest that carryovers should apply to new trust even if not substantially similar to old trust (see private foundations and corporations)</a:t>
            </a:r>
          </a:p>
          <a:p>
            <a:r>
              <a:rPr lang="en-US" sz="1800" u="sng">
                <a:latin typeface="+mn-lt"/>
                <a:cs typeface="Times New Roman" pitchFamily="18" charset="0"/>
              </a:rPr>
              <a:t>Throwback Rules</a:t>
            </a:r>
          </a:p>
          <a:p>
            <a:pPr lvl="1" algn="just"/>
            <a:r>
              <a:rPr lang="en-US" sz="1800">
                <a:latin typeface="+mn-lt"/>
                <a:cs typeface="Times New Roman" pitchFamily="18" charset="0"/>
              </a:rPr>
              <a:t>If a foreign</a:t>
            </a:r>
            <a:r>
              <a:rPr lang="en-US" sz="1800" b="1">
                <a:latin typeface="+mn-lt"/>
                <a:cs typeface="Times New Roman" pitchFamily="18" charset="0"/>
              </a:rPr>
              <a:t> </a:t>
            </a:r>
            <a:r>
              <a:rPr lang="en-US" sz="1800">
                <a:latin typeface="+mn-lt"/>
                <a:cs typeface="Times New Roman" pitchFamily="18" charset="0"/>
              </a:rPr>
              <a:t>trust is decanted to a domestic</a:t>
            </a:r>
            <a:r>
              <a:rPr lang="en-US" sz="1800" b="1">
                <a:latin typeface="+mn-lt"/>
                <a:cs typeface="Times New Roman" pitchFamily="18" charset="0"/>
              </a:rPr>
              <a:t> </a:t>
            </a:r>
            <a:r>
              <a:rPr lang="en-US" sz="1800">
                <a:latin typeface="+mn-lt"/>
                <a:cs typeface="Times New Roman" pitchFamily="18" charset="0"/>
              </a:rPr>
              <a:t>trust, the throwback rules should apply to the distribution unless all of the assets of the first trust are transferred to a substantially similar second trust. In such a case, the throwback rules should not apply until distributions are made from the second trust to a US beneficiary (i.e., the result should be the same as if the foreign trust were domesticated without any change in terms, such as where the trustee is changed to a U.S. person). </a:t>
            </a:r>
          </a:p>
          <a:p>
            <a:r>
              <a:rPr lang="en-US" sz="1800" u="sng">
                <a:latin typeface="+mn-lt"/>
                <a:cs typeface="Times New Roman" pitchFamily="18" charset="0"/>
              </a:rPr>
              <a:t>Gain Recognition By Beneficiaries on Decant</a:t>
            </a:r>
          </a:p>
          <a:p>
            <a:pPr lvl="1"/>
            <a:r>
              <a:rPr lang="en-US" sz="1800">
                <a:latin typeface="+mn-lt"/>
                <a:cs typeface="Times New Roman" pitchFamily="18" charset="0"/>
              </a:rPr>
              <a:t>Comments suggests no gain even if trusts are not substantially similar - no gain recognition by beneficiaries because decanting is trustee decision.  See PLRs 201204001, 201133007, 201134017. </a:t>
            </a:r>
          </a:p>
          <a:p>
            <a:pPr lvl="1"/>
            <a:r>
              <a:rPr lang="en-US" sz="1800">
                <a:latin typeface="+mn-lt"/>
                <a:cs typeface="Times New Roman" pitchFamily="18" charset="0"/>
              </a:rPr>
              <a:t>If beneficiary consent is required or decanting statute not properly followed (and trusts materially differ), recognition of gain by beneficiaries could result.  See Rev. Rul. 69-486 and PLRs 2012207001, 201136014, 199951028.   </a:t>
            </a:r>
          </a:p>
          <a:p>
            <a:pPr lvl="1"/>
            <a:endParaRPr lang="en-US" sz="1800">
              <a:latin typeface="+mn-lt"/>
            </a:endParaRPr>
          </a:p>
          <a:p>
            <a:pPr lvl="1"/>
            <a:endParaRPr lang="en-US" sz="1800">
              <a:latin typeface="+mn-lt"/>
            </a:endParaRPr>
          </a:p>
        </p:txBody>
      </p:sp>
    </p:spTree>
    <p:extLst>
      <p:ext uri="{BB962C8B-B14F-4D97-AF65-F5344CB8AC3E}">
        <p14:creationId xmlns:p14="http://schemas.microsoft.com/office/powerpoint/2010/main" val="16002647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INCOME TAX ISSUES</a:t>
            </a:r>
          </a:p>
        </p:txBody>
      </p:sp>
      <p:sp>
        <p:nvSpPr>
          <p:cNvPr id="3" name="Content Placeholder 2"/>
          <p:cNvSpPr>
            <a:spLocks noGrp="1"/>
          </p:cNvSpPr>
          <p:nvPr>
            <p:ph type="body" sz="quarter" idx="12"/>
          </p:nvPr>
        </p:nvSpPr>
        <p:spPr>
          <a:xfrm>
            <a:off x="382525" y="1127125"/>
            <a:ext cx="8424000" cy="4918650"/>
          </a:xfrm>
        </p:spPr>
        <p:txBody>
          <a:bodyPr>
            <a:normAutofit/>
          </a:bodyPr>
          <a:lstStyle/>
          <a:p>
            <a:r>
              <a:rPr lang="en-US" sz="1800" u="sng">
                <a:latin typeface="+mn-lt"/>
                <a:cs typeface="Times New Roman" pitchFamily="18" charset="0"/>
              </a:rPr>
              <a:t>Gain Recognition By First Trust on Decant</a:t>
            </a:r>
          </a:p>
          <a:p>
            <a:pPr lvl="1"/>
            <a:r>
              <a:rPr lang="en-US" sz="1800">
                <a:latin typeface="+mn-lt"/>
                <a:cs typeface="Times New Roman" pitchFamily="18" charset="0"/>
              </a:rPr>
              <a:t>Both trusts grantor trusts owned by the same person, then no gain.  </a:t>
            </a:r>
            <a:r>
              <a:rPr lang="en-US" sz="1800" i="1">
                <a:latin typeface="+mn-lt"/>
                <a:cs typeface="Times New Roman" pitchFamily="18" charset="0"/>
              </a:rPr>
              <a:t>See</a:t>
            </a:r>
            <a:r>
              <a:rPr lang="en-US" sz="1800">
                <a:latin typeface="+mn-lt"/>
                <a:cs typeface="Times New Roman" pitchFamily="18" charset="0"/>
              </a:rPr>
              <a:t> Rev. Rul. 85-13 </a:t>
            </a:r>
          </a:p>
          <a:p>
            <a:pPr lvl="1"/>
            <a:r>
              <a:rPr lang="en-US" sz="1800">
                <a:latin typeface="+mn-lt"/>
                <a:cs typeface="Times New Roman" pitchFamily="18" charset="0"/>
              </a:rPr>
              <a:t>If grantor trust and transferring to non-grantor trust, then generally no gain with some exceptions.</a:t>
            </a:r>
          </a:p>
          <a:p>
            <a:pPr lvl="2"/>
            <a:r>
              <a:rPr lang="en-US" sz="1800">
                <a:latin typeface="+mn-lt"/>
                <a:cs typeface="Times New Roman" pitchFamily="18" charset="0"/>
              </a:rPr>
              <a:t>Assets from domestic trust transferred to foreign non-grantor trust.  Code Section 684 treats as sale or exchange for FMV.</a:t>
            </a:r>
          </a:p>
          <a:p>
            <a:pPr lvl="2"/>
            <a:r>
              <a:rPr lang="en-US" sz="1800">
                <a:latin typeface="+mn-lt"/>
                <a:cs typeface="Times New Roman" pitchFamily="18" charset="0"/>
              </a:rPr>
              <a:t>Negative Basis Assets – Property with debt in excess of basis or partnership/LLC interest with negative capital account.  See </a:t>
            </a:r>
            <a:r>
              <a:rPr lang="en-US" sz="1800" i="1">
                <a:latin typeface="+mn-lt"/>
                <a:cs typeface="Times New Roman" pitchFamily="18" charset="0"/>
              </a:rPr>
              <a:t>Crane v. Comm’r</a:t>
            </a:r>
            <a:r>
              <a:rPr lang="en-US" sz="1800">
                <a:latin typeface="+mn-lt"/>
                <a:cs typeface="Times New Roman" pitchFamily="18" charset="0"/>
              </a:rPr>
              <a:t>, 331 U.S. 1 (1947).</a:t>
            </a:r>
            <a:endParaRPr lang="en-US" sz="1800" u="sng">
              <a:latin typeface="+mn-lt"/>
              <a:cs typeface="Times New Roman" pitchFamily="18" charset="0"/>
            </a:endParaRPr>
          </a:p>
          <a:p>
            <a:r>
              <a:rPr lang="en-US" sz="1800" u="sng">
                <a:latin typeface="+mn-lt"/>
                <a:cs typeface="Times New Roman" pitchFamily="18" charset="0"/>
              </a:rPr>
              <a:t>Identity of Grantor of Second Trust</a:t>
            </a:r>
          </a:p>
          <a:p>
            <a:pPr lvl="1"/>
            <a:r>
              <a:rPr lang="en-US" sz="1800">
                <a:latin typeface="+mn-lt"/>
                <a:cs typeface="Times New Roman" pitchFamily="18" charset="0"/>
              </a:rPr>
              <a:t>Likely to be same as grantor of first trust if treated as continuation.  See Treas. Reg. §1.671-2(e)(5).</a:t>
            </a:r>
          </a:p>
          <a:p>
            <a:pPr lvl="1"/>
            <a:r>
              <a:rPr lang="en-US" sz="1800">
                <a:latin typeface="+mn-lt"/>
                <a:cs typeface="Times New Roman" pitchFamily="18" charset="0"/>
              </a:rPr>
              <a:t>Exception:  If treated as exercise of general power of appointment, then person exercising the general power of appointment is treated as grantor (e.g., beneficiary-trustee is doing decant that will cause taxable gift, or consent by beneficiary causes taxable gift). </a:t>
            </a:r>
            <a:r>
              <a:rPr lang="en-US" sz="1800">
                <a:latin typeface="+mn-lt"/>
              </a:rPr>
              <a:t>	</a:t>
            </a:r>
            <a:endParaRPr lang="en-US" sz="1800">
              <a:latin typeface="+mn-lt"/>
              <a:cs typeface="Times New Roman" pitchFamily="18" charset="0"/>
            </a:endParaRPr>
          </a:p>
          <a:p>
            <a:pPr lvl="1"/>
            <a:endParaRPr lang="en-US" sz="1800"/>
          </a:p>
        </p:txBody>
      </p:sp>
    </p:spTree>
    <p:extLst>
      <p:ext uri="{BB962C8B-B14F-4D97-AF65-F5344CB8AC3E}">
        <p14:creationId xmlns:p14="http://schemas.microsoft.com/office/powerpoint/2010/main" val="42147996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GIFT TAX ISSUES</a:t>
            </a:r>
          </a:p>
        </p:txBody>
      </p:sp>
      <p:sp>
        <p:nvSpPr>
          <p:cNvPr id="3" name="Content Placeholder 2"/>
          <p:cNvSpPr>
            <a:spLocks noGrp="1"/>
          </p:cNvSpPr>
          <p:nvPr>
            <p:ph type="body" sz="quarter" idx="12"/>
          </p:nvPr>
        </p:nvSpPr>
        <p:spPr>
          <a:xfrm>
            <a:off x="382525" y="1139000"/>
            <a:ext cx="8424000" cy="2779857"/>
          </a:xfrm>
        </p:spPr>
        <p:txBody>
          <a:bodyPr/>
          <a:lstStyle/>
          <a:p>
            <a:r>
              <a:rPr lang="en-US" sz="1800"/>
              <a:t>Assuming the first trust had no existing gift tax issues, then the decant should not have gift tax consequences.</a:t>
            </a:r>
          </a:p>
          <a:p>
            <a:pPr lvl="1"/>
            <a:r>
              <a:rPr lang="en-US" sz="1800"/>
              <a:t>Exceptions:	</a:t>
            </a:r>
          </a:p>
          <a:p>
            <a:pPr lvl="2"/>
            <a:r>
              <a:rPr lang="en-US" sz="1800"/>
              <a:t>Trustee is a beneficiary and entitled to participate in distribution decisions not limited by ascertainable standard (Note: Would be an issue under existing trust as well absent savings statute.)</a:t>
            </a:r>
          </a:p>
          <a:p>
            <a:pPr lvl="2"/>
            <a:r>
              <a:rPr lang="en-US" sz="1800"/>
              <a:t>Beneficiary consent required for the decant and the beneficiaries’ beneficial interest is reduced. </a:t>
            </a:r>
          </a:p>
          <a:p>
            <a:pPr marL="3600" lvl="2" indent="0">
              <a:buNone/>
            </a:pPr>
            <a:endParaRPr lang="en-US" sz="1800"/>
          </a:p>
        </p:txBody>
      </p:sp>
    </p:spTree>
    <p:extLst>
      <p:ext uri="{BB962C8B-B14F-4D97-AF65-F5344CB8AC3E}">
        <p14:creationId xmlns:p14="http://schemas.microsoft.com/office/powerpoint/2010/main" val="297483066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ESTATE TAX ISSUES</a:t>
            </a:r>
          </a:p>
        </p:txBody>
      </p:sp>
      <p:sp>
        <p:nvSpPr>
          <p:cNvPr id="3" name="Content Placeholder 2"/>
          <p:cNvSpPr>
            <a:spLocks noGrp="1"/>
          </p:cNvSpPr>
          <p:nvPr>
            <p:ph type="body" sz="quarter" idx="12"/>
          </p:nvPr>
        </p:nvSpPr>
        <p:spPr>
          <a:xfrm>
            <a:off x="382525" y="1127125"/>
            <a:ext cx="8424000" cy="4918650"/>
          </a:xfrm>
        </p:spPr>
        <p:txBody>
          <a:bodyPr>
            <a:normAutofit/>
          </a:bodyPr>
          <a:lstStyle/>
          <a:p>
            <a:r>
              <a:rPr lang="en-US" sz="1800"/>
              <a:t>If the property of the first trust was includible in the estate of the transferor due to certain retained powers or interests, and the powers or interests that caused estate inclusion are present in the governing instrument of the second trust, then the property of the second trust will continue to be includible in the transferor’s gross estate. </a:t>
            </a:r>
          </a:p>
          <a:p>
            <a:r>
              <a:rPr lang="en-US" sz="1800"/>
              <a:t>If the property of the original trust was not includible in the estate of the transferor and the governing instrument of the second trust </a:t>
            </a:r>
            <a:r>
              <a:rPr lang="en-US" sz="1800" u="sng"/>
              <a:t>does not </a:t>
            </a:r>
            <a:r>
              <a:rPr lang="en-US" sz="1800"/>
              <a:t>confer any additional powers or interests on the transferor that would cause estate inclusion, the property of the second trust also should be not be includible in his or her gross estate. </a:t>
            </a:r>
          </a:p>
          <a:p>
            <a:pPr algn="just"/>
            <a:r>
              <a:rPr lang="en-US" sz="1800"/>
              <a:t>Second trust could have powers that cause inclusion in beneficiary’s estate (e.g., inclusion of general power of appointment or incident of ownership on life insurance policy, adding power to remove an appoint trustee without 672(c) limitation).</a:t>
            </a:r>
          </a:p>
          <a:p>
            <a:endParaRPr lang="en-US" sz="1800"/>
          </a:p>
        </p:txBody>
      </p:sp>
    </p:spTree>
    <p:extLst>
      <p:ext uri="{BB962C8B-B14F-4D97-AF65-F5344CB8AC3E}">
        <p14:creationId xmlns:p14="http://schemas.microsoft.com/office/powerpoint/2010/main" val="3300321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GST EXEMPT TRUSTS</a:t>
            </a:r>
          </a:p>
        </p:txBody>
      </p:sp>
      <p:sp>
        <p:nvSpPr>
          <p:cNvPr id="3" name="Content Placeholder 2"/>
          <p:cNvSpPr>
            <a:spLocks noGrp="1"/>
          </p:cNvSpPr>
          <p:nvPr>
            <p:ph type="body" sz="quarter" idx="12"/>
          </p:nvPr>
        </p:nvSpPr>
        <p:spPr>
          <a:xfrm>
            <a:off x="382525" y="1127125"/>
            <a:ext cx="8424000" cy="4918650"/>
          </a:xfrm>
        </p:spPr>
        <p:txBody>
          <a:bodyPr>
            <a:noAutofit/>
          </a:bodyPr>
          <a:lstStyle/>
          <a:p>
            <a:r>
              <a:rPr lang="en-US" sz="1800">
                <a:latin typeface="+mn-lt"/>
                <a:cs typeface="Times New Roman" pitchFamily="18" charset="0"/>
              </a:rPr>
              <a:t>Grandfathered Trusts</a:t>
            </a:r>
          </a:p>
          <a:p>
            <a:pPr lvl="1"/>
            <a:r>
              <a:rPr lang="en-US" sz="1800">
                <a:latin typeface="+mn-lt"/>
                <a:cs typeface="Times New Roman" pitchFamily="18" charset="0"/>
              </a:rPr>
              <a:t>Two Safe Harbors to Preserve Exemption</a:t>
            </a:r>
          </a:p>
          <a:p>
            <a:pPr lvl="2"/>
            <a:r>
              <a:rPr lang="en-US" sz="1800">
                <a:latin typeface="+mn-lt"/>
                <a:cs typeface="Times New Roman" pitchFamily="18" charset="0"/>
              </a:rPr>
              <a:t>Discretionary Distribution Safe Harbor (Treas. Reg. 26.2601-1(b)(4)(i)(A)) </a:t>
            </a:r>
          </a:p>
          <a:p>
            <a:pPr lvl="3"/>
            <a:r>
              <a:rPr lang="en-US">
                <a:latin typeface="+mn-lt"/>
                <a:cs typeface="Times New Roman" pitchFamily="18" charset="0"/>
              </a:rPr>
              <a:t>When the trust became irrevocable, either the terms of the trust instrument or local law authorized distributions in further trust without the consent or approval of any beneficiary or court; and </a:t>
            </a:r>
          </a:p>
          <a:p>
            <a:pPr lvl="3"/>
            <a:r>
              <a:rPr lang="en-US">
                <a:latin typeface="+mn-lt"/>
                <a:cs typeface="Times New Roman" pitchFamily="18" charset="0"/>
              </a:rPr>
              <a:t>The second trust does not extend the time for vesting of any interest in the trust in a manner that may postpone or suspend the vesting, absolute ownership or power of alienation of an interest in property for a period, measured from the date the original trust became irrevocable, beyond the longer of (a) lives in being plus 21 years, or (b) 90 years. </a:t>
            </a:r>
          </a:p>
          <a:p>
            <a:pPr lvl="3" algn="just"/>
            <a:r>
              <a:rPr lang="en-US">
                <a:latin typeface="+mn-lt"/>
                <a:cs typeface="Times New Roman" pitchFamily="18" charset="0"/>
              </a:rPr>
              <a:t>Generally not a helpful safe harbor as no statutes were in place at time trusts became grandfathered (Sept. 25, 1985) so can only use if decanting power is in the trust instrument.</a:t>
            </a:r>
          </a:p>
          <a:p>
            <a:pPr lvl="2"/>
            <a:endParaRPr lang="en-US" sz="1800">
              <a:latin typeface="+mn-lt"/>
            </a:endParaRPr>
          </a:p>
        </p:txBody>
      </p:sp>
    </p:spTree>
    <p:extLst>
      <p:ext uri="{BB962C8B-B14F-4D97-AF65-F5344CB8AC3E}">
        <p14:creationId xmlns:p14="http://schemas.microsoft.com/office/powerpoint/2010/main" val="23780314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LNLEGALENTITY" val="Norton Rose Fulbright US LLP"/>
  <p:tag name="BLNPRESENTATIONTYPE" val="True"/>
  <p:tag name="PRESENTATION TOC OUTLINE LEVEL TOP" val="2"/>
  <p:tag name="PRESENTATION TOC TITLE" val="Contents"/>
</p:tagLst>
</file>

<file path=ppt/tags/tag10.xml><?xml version="1.0" encoding="utf-8"?>
<p:tagLst xmlns:a="http://schemas.openxmlformats.org/drawingml/2006/main" xmlns:r="http://schemas.openxmlformats.org/officeDocument/2006/relationships" xmlns:p="http://schemas.openxmlformats.org/presentationml/2006/main">
  <p:tag name="MS_PLACEHOLDERID" val="placeholderID15_41271.7"/>
</p:tagLst>
</file>

<file path=ppt/tags/tag10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01.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02.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0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04.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05.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06.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07.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08.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09.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1.xml><?xml version="1.0" encoding="utf-8"?>
<p:tagLst xmlns:a="http://schemas.openxmlformats.org/drawingml/2006/main" xmlns:r="http://schemas.openxmlformats.org/officeDocument/2006/relationships" xmlns:p="http://schemas.openxmlformats.org/presentationml/2006/main">
  <p:tag name="MS_PLACEHOLDERID" val="placeholderID16_41271.7"/>
</p:tagLst>
</file>

<file path=ppt/tags/tag110.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11.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12.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13.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14.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15.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16.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17.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18.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119.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2.xml><?xml version="1.0" encoding="utf-8"?>
<p:tagLst xmlns:a="http://schemas.openxmlformats.org/drawingml/2006/main" xmlns:r="http://schemas.openxmlformats.org/officeDocument/2006/relationships" xmlns:p="http://schemas.openxmlformats.org/presentationml/2006/main">
  <p:tag name="MS_PLACEHOLDERID" val="placeholderID17_41271.7"/>
</p:tagLst>
</file>

<file path=ppt/tags/tag120.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21.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22.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23.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2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25.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26.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27.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28.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29.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3.xml><?xml version="1.0" encoding="utf-8"?>
<p:tagLst xmlns:a="http://schemas.openxmlformats.org/drawingml/2006/main" xmlns:r="http://schemas.openxmlformats.org/officeDocument/2006/relationships" xmlns:p="http://schemas.openxmlformats.org/presentationml/2006/main">
  <p:tag name="MS_PLACEHOLDERID" val="placeholderID25_41271.7"/>
</p:tagLst>
</file>

<file path=ppt/tags/tag13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131.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32.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3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3"/>
</p:tagLst>
</file>

<file path=ppt/tags/tag134.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35.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36.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3"/>
</p:tagLst>
</file>

<file path=ppt/tags/tag137.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38.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39.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14.xml><?xml version="1.0" encoding="utf-8"?>
<p:tagLst xmlns:a="http://schemas.openxmlformats.org/drawingml/2006/main" xmlns:r="http://schemas.openxmlformats.org/officeDocument/2006/relationships" xmlns:p="http://schemas.openxmlformats.org/presentationml/2006/main">
  <p:tag name="MS_PLACEHOLDERID" val="placeholderID2_41271.8"/>
  <p:tag name="MSOBJECTGROWSCENTRE" val="False"/>
  <p:tag name="MSOBJECTGROWSLEFT" val="False"/>
  <p:tag name="MSOBJECTGROWSUP" val="False"/>
  <p:tag name="MSOBJECTHASSHADOW" val="False"/>
  <p:tag name="MSOBJECTKEEPASPECTRATIOOFFHEIGHT" val="True"/>
  <p:tag name="MSOBJECTKEEPASPECTRATIOOFFWIDTH" val="False"/>
  <p:tag name="MSOBJECTPICTUREISMANDATORY" val="True"/>
  <p:tag name="MSOBJECTPICTURESUBFOLDER" val="Full_page"/>
  <p:tag name="MSOBJECTSCALEPICTURE" val="True"/>
  <p:tag name="MSOBJECTZORDERPOSITION" val="0"/>
  <p:tag name="PLACEHOLDERAUTOMATIONTAG" val="Text_Chart_Picture_Or_Text"/>
</p:tagLst>
</file>

<file path=ppt/tags/tag140.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41.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42.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43.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44.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45.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46.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47.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48.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49.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5.xml><?xml version="1.0" encoding="utf-8"?>
<p:tagLst xmlns:a="http://schemas.openxmlformats.org/drawingml/2006/main" xmlns:r="http://schemas.openxmlformats.org/officeDocument/2006/relationships" xmlns:p="http://schemas.openxmlformats.org/presentationml/2006/main">
  <p:tag name="MS_PLACEHOLDERID" val="placeholderID35_41271.7"/>
</p:tagLst>
</file>

<file path=ppt/tags/tag150.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51.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52.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53.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5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155.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56.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57.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158.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59.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6.xml><?xml version="1.0" encoding="utf-8"?>
<p:tagLst xmlns:a="http://schemas.openxmlformats.org/drawingml/2006/main" xmlns:r="http://schemas.openxmlformats.org/officeDocument/2006/relationships" xmlns:p="http://schemas.openxmlformats.org/presentationml/2006/main">
  <p:tag name="MS_PLACEHOLDERID" val="placeholderID38_41271.7"/>
</p:tagLst>
</file>

<file path=ppt/tags/tag16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161.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62.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6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64.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65.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66.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67.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68.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69.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7.xml><?xml version="1.0" encoding="utf-8"?>
<p:tagLst xmlns:a="http://schemas.openxmlformats.org/drawingml/2006/main" xmlns:r="http://schemas.openxmlformats.org/officeDocument/2006/relationships" xmlns:p="http://schemas.openxmlformats.org/presentationml/2006/main">
  <p:tag name="MS_PLACEHOLDERID" val="placeholderID39_41271.7"/>
</p:tagLst>
</file>

<file path=ppt/tags/tag170.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71.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72.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73.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74.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75.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76.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77.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78.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79.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8.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80.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81.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82.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83.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18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185.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86.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87.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188.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89.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9.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19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91.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92.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9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94.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95.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96.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197.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198.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199.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2.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20.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200.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201.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202.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203.xml><?xml version="1.0" encoding="utf-8"?>
<p:tagLst xmlns:a="http://schemas.openxmlformats.org/drawingml/2006/main" xmlns:r="http://schemas.openxmlformats.org/officeDocument/2006/relationships" xmlns:p="http://schemas.openxmlformats.org/presentationml/2006/main">
  <p:tag name="AUTOMATIONTAG" val="Summary highlights two columns"/>
  <p:tag name="SLIDEGROUP" val="Content"/>
  <p:tag name="SLIDEGROUPTYPE" val="Content"/>
  <p:tag name="SLIDETITLE" val="Summary highlights two columns"/>
  <p:tag name="SLIDETOCOUTLINELEVEL" val="2"/>
</p:tagLst>
</file>

<file path=ppt/tags/tag204.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205.xml><?xml version="1.0" encoding="utf-8"?>
<p:tagLst xmlns:a="http://schemas.openxmlformats.org/drawingml/2006/main" xmlns:r="http://schemas.openxmlformats.org/officeDocument/2006/relationships" xmlns:p="http://schemas.openxmlformats.org/presentationml/2006/main">
  <p:tag name="MS_PLACEHOLDERID" val="placeholderID9_41271.7"/>
  <p:tag name="SHAPESTYLE" val="Heading 1"/>
</p:tagLst>
</file>

<file path=ppt/tags/tag206.xml><?xml version="1.0" encoding="utf-8"?>
<p:tagLst xmlns:a="http://schemas.openxmlformats.org/drawingml/2006/main" xmlns:r="http://schemas.openxmlformats.org/officeDocument/2006/relationships" xmlns:p="http://schemas.openxmlformats.org/presentationml/2006/main">
  <p:tag name="AUTOMATIONTAG" val="Summary highlights two columns"/>
  <p:tag name="SLIDEGROUP" val="Content"/>
  <p:tag name="SLIDEGROUPTYPE" val="Content"/>
  <p:tag name="SLIDETITLE" val="Summary highlights two columns"/>
  <p:tag name="SLIDETOCOUTLINELEVEL" val="2"/>
</p:tagLst>
</file>

<file path=ppt/tags/tag207.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208.xml><?xml version="1.0" encoding="utf-8"?>
<p:tagLst xmlns:a="http://schemas.openxmlformats.org/drawingml/2006/main" xmlns:r="http://schemas.openxmlformats.org/officeDocument/2006/relationships" xmlns:p="http://schemas.openxmlformats.org/presentationml/2006/main">
  <p:tag name="MS_PLACEHOLDERID" val="placeholderID9_41271.7"/>
  <p:tag name="SHAPESTYLE" val="Heading 1"/>
</p:tagLst>
</file>

<file path=ppt/tags/tag209.xml><?xml version="1.0" encoding="utf-8"?>
<p:tagLst xmlns:a="http://schemas.openxmlformats.org/drawingml/2006/main" xmlns:r="http://schemas.openxmlformats.org/officeDocument/2006/relationships" xmlns:p="http://schemas.openxmlformats.org/presentationml/2006/main">
  <p:tag name="AUTOMATIONTAG" val="Summary highlights two columns"/>
  <p:tag name="SLIDEGROUP" val="Content"/>
  <p:tag name="SLIDEGROUPTYPE" val="Content"/>
  <p:tag name="SLIDETITLE" val="Summary highlights two columns"/>
  <p:tag name="SLIDETOCOUTLINELEVEL" val="2"/>
</p:tagLst>
</file>

<file path=ppt/tags/tag21.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210.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211.xml><?xml version="1.0" encoding="utf-8"?>
<p:tagLst xmlns:a="http://schemas.openxmlformats.org/drawingml/2006/main" xmlns:r="http://schemas.openxmlformats.org/officeDocument/2006/relationships" xmlns:p="http://schemas.openxmlformats.org/presentationml/2006/main">
  <p:tag name="MS_PLACEHOLDERID" val="placeholderID9_41271.7"/>
  <p:tag name="SHAPESTYLE" val="Heading 1"/>
</p:tagLst>
</file>

<file path=ppt/tags/tag212.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213.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21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215.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216.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217.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218.xml><?xml version="1.0" encoding="utf-8"?>
<p:tagLst xmlns:a="http://schemas.openxmlformats.org/drawingml/2006/main" xmlns:r="http://schemas.openxmlformats.org/officeDocument/2006/relationships" xmlns:p="http://schemas.openxmlformats.org/presentationml/2006/main">
  <p:tag name="AUTOMATIONTAG" val="Summary highlights two columns"/>
  <p:tag name="SLIDEGROUP" val="Content"/>
  <p:tag name="SLIDEGROUPTYPE" val="Content"/>
  <p:tag name="SLIDETITLE" val="Summary highlights two columns"/>
  <p:tag name="SLIDETOCOUTLINELEVEL" val="2"/>
</p:tagLst>
</file>

<file path=ppt/tags/tag219.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22.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220.xml><?xml version="1.0" encoding="utf-8"?>
<p:tagLst xmlns:a="http://schemas.openxmlformats.org/drawingml/2006/main" xmlns:r="http://schemas.openxmlformats.org/officeDocument/2006/relationships" xmlns:p="http://schemas.openxmlformats.org/presentationml/2006/main">
  <p:tag name="MS_PLACEHOLDERID" val="placeholderID9_41271.7"/>
  <p:tag name="SHAPESTYLE" val="Heading 1"/>
</p:tagLst>
</file>

<file path=ppt/tags/tag221.xml><?xml version="1.0" encoding="utf-8"?>
<p:tagLst xmlns:a="http://schemas.openxmlformats.org/drawingml/2006/main" xmlns:r="http://schemas.openxmlformats.org/officeDocument/2006/relationships" xmlns:p="http://schemas.openxmlformats.org/presentationml/2006/main">
  <p:tag name="AUTOMATIONTAG" val="Summary highlights two columns"/>
  <p:tag name="SLIDEGROUP" val="Content"/>
  <p:tag name="SLIDEGROUPTYPE" val="Content"/>
  <p:tag name="SLIDETITLE" val="Summary highlights two columns"/>
  <p:tag name="SLIDETOCOUTLINELEVEL" val="2"/>
</p:tagLst>
</file>

<file path=ppt/tags/tag222.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223.xml><?xml version="1.0" encoding="utf-8"?>
<p:tagLst xmlns:a="http://schemas.openxmlformats.org/drawingml/2006/main" xmlns:r="http://schemas.openxmlformats.org/officeDocument/2006/relationships" xmlns:p="http://schemas.openxmlformats.org/presentationml/2006/main">
  <p:tag name="MS_PLACEHOLDERID" val="placeholderID9_41271.7"/>
  <p:tag name="SHAPESTYLE" val="Heading 1"/>
</p:tagLst>
</file>

<file path=ppt/tags/tag224.xml><?xml version="1.0" encoding="utf-8"?>
<p:tagLst xmlns:a="http://schemas.openxmlformats.org/drawingml/2006/main" xmlns:r="http://schemas.openxmlformats.org/officeDocument/2006/relationships" xmlns:p="http://schemas.openxmlformats.org/presentationml/2006/main">
  <p:tag name="AUTOMATIONTAG" val="Full page table - empty"/>
  <p:tag name="SLIDEGROUP" val="Tables"/>
  <p:tag name="SLIDEGROUPTYPE" val="Tables"/>
  <p:tag name="SLIDETITLE" val="Full page table - empty"/>
  <p:tag name="SLIDETOCOUTLINELEVEL" val="2"/>
</p:tagLst>
</file>

<file path=ppt/tags/tag225.xml><?xml version="1.0" encoding="utf-8"?>
<p:tagLst xmlns:a="http://schemas.openxmlformats.org/drawingml/2006/main" xmlns:r="http://schemas.openxmlformats.org/officeDocument/2006/relationships" xmlns:p="http://schemas.openxmlformats.org/presentationml/2006/main">
  <p:tag name="MS_PLACEHOLDERID" val="placeholderID35_41271.7"/>
</p:tagLst>
</file>

<file path=ppt/tags/tag226.xml><?xml version="1.0" encoding="utf-8"?>
<p:tagLst xmlns:a="http://schemas.openxmlformats.org/drawingml/2006/main" xmlns:r="http://schemas.openxmlformats.org/officeDocument/2006/relationships" xmlns:p="http://schemas.openxmlformats.org/presentationml/2006/main">
  <p:tag name="AUTOMATIONTAG" val="Title Only"/>
  <p:tag name="SLIDEGROUP" val="NRG_Tables"/>
  <p:tag name="SLIDEGROUPTYPE" val="NRG_Tables"/>
  <p:tag name="SLIDETITLE" val="Title Only"/>
  <p:tag name="SLIDETOCOUTLINELEVEL" val="2"/>
</p:tagLst>
</file>

<file path=ppt/tags/tag227.xml><?xml version="1.0" encoding="utf-8"?>
<p:tagLst xmlns:a="http://schemas.openxmlformats.org/drawingml/2006/main" xmlns:r="http://schemas.openxmlformats.org/officeDocument/2006/relationships" xmlns:p="http://schemas.openxmlformats.org/presentationml/2006/main">
  <p:tag name="AUTOMATIONTAG" val="Standard CV"/>
  <p:tag name="SLIDEGROUP" val="Content"/>
  <p:tag name="SLIDEGROUPTYPE" val="Content"/>
  <p:tag name="SLIDETITLE" val="Standard CV"/>
  <p:tag name="SLIDETOCOUTLINELEVEL" val="2"/>
</p:tagLst>
</file>

<file path=ppt/tags/tag228.xml><?xml version="1.0" encoding="utf-8"?>
<p:tagLst xmlns:a="http://schemas.openxmlformats.org/drawingml/2006/main" xmlns:r="http://schemas.openxmlformats.org/officeDocument/2006/relationships" xmlns:p="http://schemas.openxmlformats.org/presentationml/2006/main">
  <p:tag name="MS_PLACEHOLDERID" val="placeholderID56_41271.7"/>
</p:tagLst>
</file>

<file path=ppt/tags/tag229.xml><?xml version="1.0" encoding="utf-8"?>
<p:tagLst xmlns:a="http://schemas.openxmlformats.org/drawingml/2006/main" xmlns:r="http://schemas.openxmlformats.org/officeDocument/2006/relationships" xmlns:p="http://schemas.openxmlformats.org/presentationml/2006/main">
  <p:tag name="MS_PLACEHOLDERID" val="placeholderID57_41271.7"/>
</p:tagLst>
</file>

<file path=ppt/tags/tag23.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230.xml><?xml version="1.0" encoding="utf-8"?>
<p:tagLst xmlns:a="http://schemas.openxmlformats.org/drawingml/2006/main" xmlns:r="http://schemas.openxmlformats.org/officeDocument/2006/relationships" xmlns:p="http://schemas.openxmlformats.org/presentationml/2006/main">
  <p:tag name="MS_PLACEHOLDERID" val="placeholderID59_41271.7"/>
  <p:tag name="MSOBJECTGROWSLEFT" val="False"/>
  <p:tag name="MSOBJECTGROWSUP" val="False"/>
  <p:tag name="MSOBJECTHASSHADOW" val="False"/>
  <p:tag name="MSOBJECTKEEPASPECTRATIOOFFHEIGHT" val="False"/>
  <p:tag name="MSOBJECTKEEPASPECTRATIOOFFWIDTH" val="True"/>
  <p:tag name="MSOBJECTPICTURESUBFOLDER" val="Biography_photo"/>
  <p:tag name="MSOBJECTSCALEPICTURE" val="True"/>
  <p:tag name="MSOBJECTZORDERPOSITION" val="0"/>
  <p:tag name="PLACEHOLDERAUTOMATIONTAG" val="CVObject1"/>
</p:tagLst>
</file>

<file path=ppt/tags/tag231.xml><?xml version="1.0" encoding="utf-8"?>
<p:tagLst xmlns:a="http://schemas.openxmlformats.org/drawingml/2006/main" xmlns:r="http://schemas.openxmlformats.org/officeDocument/2006/relationships" xmlns:p="http://schemas.openxmlformats.org/presentationml/2006/main">
  <p:tag name="MS_PLACEHOLDERID" val="placeholderID61_41271.7"/>
  <p:tag name="MSOBJECTGROWSLEFT" val="False"/>
  <p:tag name="MSOBJECTGROWSUP" val="False"/>
  <p:tag name="MSOBJECTHASSHADOW" val="False"/>
  <p:tag name="MSOBJECTKEEPASPECTRATIOOFFHEIGHT" val="True"/>
  <p:tag name="MSOBJECTKEEPASPECTRATIOOFFWIDTH" val="False"/>
  <p:tag name="MSOBJECTSCALEPICTURE" val="True"/>
  <p:tag name="MSOBJECTZORDERPOSITION" val="0"/>
  <p:tag name="PLACEHOLDERAUTOMATIONTAG" val="CVObject1"/>
  <p:tag name="SHAPESTYLE" val="Body text"/>
</p:tagLst>
</file>

<file path=ppt/tags/tag232.xml><?xml version="1.0" encoding="utf-8"?>
<p:tagLst xmlns:a="http://schemas.openxmlformats.org/drawingml/2006/main" xmlns:r="http://schemas.openxmlformats.org/officeDocument/2006/relationships" xmlns:p="http://schemas.openxmlformats.org/presentationml/2006/main">
  <p:tag name="AUTOMATIONTAG" val="Standard disclaimer"/>
  <p:tag name="SLIDEGROUP" val="Compliance"/>
  <p:tag name="SLIDEGROUPTYPE" val="Compliance"/>
  <p:tag name="SLIDETITLE" val="Standard disclaimer"/>
  <p:tag name="SLIDETOCOUTLINELEVEL" val="2"/>
</p:tagLst>
</file>

<file path=ppt/tags/tag233.xml><?xml version="1.0" encoding="utf-8"?>
<p:tagLst xmlns:a="http://schemas.openxmlformats.org/drawingml/2006/main" xmlns:r="http://schemas.openxmlformats.org/officeDocument/2006/relationships" xmlns:p="http://schemas.openxmlformats.org/presentationml/2006/main">
  <p:tag name="MS_PLACEHOLDERID" val="placeholderID66_41271.7"/>
  <p:tag name="PLACEHOLDERAUTOMATIONTAG" val="Disclaimer"/>
</p:tagLst>
</file>

<file path=ppt/tags/tag234.xml><?xml version="1.0" encoding="utf-8"?>
<p:tagLst xmlns:a="http://schemas.openxmlformats.org/drawingml/2006/main" xmlns:r="http://schemas.openxmlformats.org/officeDocument/2006/relationships" xmlns:p="http://schemas.openxmlformats.org/presentationml/2006/main">
  <p:tag name="MS_PLACEHOLDERID" val="placeholderID64_41271.7"/>
</p:tagLst>
</file>

<file path=ppt/tags/tag24.xml><?xml version="1.0" encoding="utf-8"?>
<p:tagLst xmlns:a="http://schemas.openxmlformats.org/drawingml/2006/main" xmlns:r="http://schemas.openxmlformats.org/officeDocument/2006/relationships" xmlns:p="http://schemas.openxmlformats.org/presentationml/2006/main">
  <p:tag name="MS_PLACEHOLDERID" val="placeholderID11_41271.7"/>
</p:tagLst>
</file>

<file path=ppt/tags/tag25.xml><?xml version="1.0" encoding="utf-8"?>
<p:tagLst xmlns:a="http://schemas.openxmlformats.org/drawingml/2006/main" xmlns:r="http://schemas.openxmlformats.org/officeDocument/2006/relationships" xmlns:p="http://schemas.openxmlformats.org/presentationml/2006/main">
  <p:tag name="MS_PLACEHOLDERID" val="placeholderID14_41271.7"/>
</p:tagLst>
</file>

<file path=ppt/tags/tag26.xml><?xml version="1.0" encoding="utf-8"?>
<p:tagLst xmlns:a="http://schemas.openxmlformats.org/drawingml/2006/main" xmlns:r="http://schemas.openxmlformats.org/officeDocument/2006/relationships" xmlns:p="http://schemas.openxmlformats.org/presentationml/2006/main">
  <p:tag name="MS_PLACEHOLDERID" val="placeholderID15_41271.7"/>
</p:tagLst>
</file>

<file path=ppt/tags/tag27.xml><?xml version="1.0" encoding="utf-8"?>
<p:tagLst xmlns:a="http://schemas.openxmlformats.org/drawingml/2006/main" xmlns:r="http://schemas.openxmlformats.org/officeDocument/2006/relationships" xmlns:p="http://schemas.openxmlformats.org/presentationml/2006/main">
  <p:tag name="MS_PLACEHOLDERID" val="placeholderID16_41271.7"/>
</p:tagLst>
</file>

<file path=ppt/tags/tag28.xml><?xml version="1.0" encoding="utf-8"?>
<p:tagLst xmlns:a="http://schemas.openxmlformats.org/drawingml/2006/main" xmlns:r="http://schemas.openxmlformats.org/officeDocument/2006/relationships" xmlns:p="http://schemas.openxmlformats.org/presentationml/2006/main">
  <p:tag name="MS_PLACEHOLDERID" val="placeholderID17_41271.7"/>
</p:tagLst>
</file>

<file path=ppt/tags/tag29.xml><?xml version="1.0" encoding="utf-8"?>
<p:tagLst xmlns:a="http://schemas.openxmlformats.org/drawingml/2006/main" xmlns:r="http://schemas.openxmlformats.org/officeDocument/2006/relationships" xmlns:p="http://schemas.openxmlformats.org/presentationml/2006/main">
  <p:tag name="MS_PLACEHOLDERID" val="placeholderID25_41271.7"/>
</p:tagLst>
</file>

<file path=ppt/tags/tag3.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30.xml><?xml version="1.0" encoding="utf-8"?>
<p:tagLst xmlns:a="http://schemas.openxmlformats.org/drawingml/2006/main" xmlns:r="http://schemas.openxmlformats.org/officeDocument/2006/relationships" xmlns:p="http://schemas.openxmlformats.org/presentationml/2006/main">
  <p:tag name="MS_PLACEHOLDERID" val="placeholderID2_41271.8"/>
  <p:tag name="MSOBJECTGROWSCENTRE" val="False"/>
  <p:tag name="MSOBJECTGROWSLEFT" val="False"/>
  <p:tag name="MSOBJECTGROWSUP" val="False"/>
  <p:tag name="MSOBJECTHASSHADOW" val="False"/>
  <p:tag name="MSOBJECTKEEPASPECTRATIOOFFHEIGHT" val="True"/>
  <p:tag name="MSOBJECTKEEPASPECTRATIOOFFWIDTH" val="False"/>
  <p:tag name="MSOBJECTPICTUREISMANDATORY" val="True"/>
  <p:tag name="MSOBJECTPICTURESUBFOLDER" val="Full_page"/>
  <p:tag name="MSOBJECTSCALEPICTURE" val="True"/>
  <p:tag name="MSOBJECTZORDERPOSITION" val="0"/>
  <p:tag name="PLACEHOLDERAUTOMATIONTAG" val="Text_Chart_Picture_Or_Text"/>
</p:tagLst>
</file>

<file path=ppt/tags/tag31.xml><?xml version="1.0" encoding="utf-8"?>
<p:tagLst xmlns:a="http://schemas.openxmlformats.org/drawingml/2006/main" xmlns:r="http://schemas.openxmlformats.org/officeDocument/2006/relationships" xmlns:p="http://schemas.openxmlformats.org/presentationml/2006/main">
  <p:tag name="MS_PLACEHOLDERID" val="placeholderID35_41271.7"/>
</p:tagLst>
</file>

<file path=ppt/tags/tag32.xml><?xml version="1.0" encoding="utf-8"?>
<p:tagLst xmlns:a="http://schemas.openxmlformats.org/drawingml/2006/main" xmlns:r="http://schemas.openxmlformats.org/officeDocument/2006/relationships" xmlns:p="http://schemas.openxmlformats.org/presentationml/2006/main">
  <p:tag name="MS_PLACEHOLDERID" val="placeholderID38_41271.7"/>
</p:tagLst>
</file>

<file path=ppt/tags/tag33.xml><?xml version="1.0" encoding="utf-8"?>
<p:tagLst xmlns:a="http://schemas.openxmlformats.org/drawingml/2006/main" xmlns:r="http://schemas.openxmlformats.org/officeDocument/2006/relationships" xmlns:p="http://schemas.openxmlformats.org/presentationml/2006/main">
  <p:tag name="MS_PLACEHOLDERID" val="placeholderID39_41271.7"/>
</p:tagLst>
</file>

<file path=ppt/tags/tag34.xml><?xml version="1.0" encoding="utf-8"?>
<p:tagLst xmlns:a="http://schemas.openxmlformats.org/drawingml/2006/main" xmlns:r="http://schemas.openxmlformats.org/officeDocument/2006/relationships" xmlns:p="http://schemas.openxmlformats.org/presentationml/2006/main">
  <p:tag name="MS_PLACEHOLDERID" val="placeholderID26_41271.7"/>
</p:tagLst>
</file>

<file path=ppt/tags/tag35.xml><?xml version="1.0" encoding="utf-8"?>
<p:tagLst xmlns:a="http://schemas.openxmlformats.org/drawingml/2006/main" xmlns:r="http://schemas.openxmlformats.org/officeDocument/2006/relationships" xmlns:p="http://schemas.openxmlformats.org/presentationml/2006/main">
  <p:tag name="MS_PLACEHOLDERID" val="placeholderID1_41341.58"/>
</p:tagLst>
</file>

<file path=ppt/tags/tag36.xml><?xml version="1.0" encoding="utf-8"?>
<p:tagLst xmlns:a="http://schemas.openxmlformats.org/drawingml/2006/main" xmlns:r="http://schemas.openxmlformats.org/officeDocument/2006/relationships" xmlns:p="http://schemas.openxmlformats.org/presentationml/2006/main">
  <p:tag name="MS_PLACEHOLDERID" val="placeholderID30_41271.7"/>
</p:tagLst>
</file>

<file path=ppt/tags/tag37.xml><?xml version="1.0" encoding="utf-8"?>
<p:tagLst xmlns:a="http://schemas.openxmlformats.org/drawingml/2006/main" xmlns:r="http://schemas.openxmlformats.org/officeDocument/2006/relationships" xmlns:p="http://schemas.openxmlformats.org/presentationml/2006/main">
  <p:tag name="MS_PLACEHOLDERID" val="placeholderID31_41271.7"/>
</p:tagLst>
</file>

<file path=ppt/tags/tag38.xml><?xml version="1.0" encoding="utf-8"?>
<p:tagLst xmlns:a="http://schemas.openxmlformats.org/drawingml/2006/main" xmlns:r="http://schemas.openxmlformats.org/officeDocument/2006/relationships" xmlns:p="http://schemas.openxmlformats.org/presentationml/2006/main">
  <p:tag name="MS_PLACEHOLDERID" val="placeholderID2_41341.58"/>
</p:tagLst>
</file>

<file path=ppt/tags/tag39.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4.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0.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41.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42.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43.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44.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45.xml><?xml version="1.0" encoding="utf-8"?>
<p:tagLst xmlns:a="http://schemas.openxmlformats.org/drawingml/2006/main" xmlns:r="http://schemas.openxmlformats.org/officeDocument/2006/relationships" xmlns:p="http://schemas.openxmlformats.org/presentationml/2006/main">
  <p:tag name="MS_PLACEHOLDERID" val="placeholderID35_41271.7"/>
</p:tagLst>
</file>

<file path=ppt/tags/tag46.xml><?xml version="1.0" encoding="utf-8"?>
<p:tagLst xmlns:a="http://schemas.openxmlformats.org/drawingml/2006/main" xmlns:r="http://schemas.openxmlformats.org/officeDocument/2006/relationships" xmlns:p="http://schemas.openxmlformats.org/presentationml/2006/main">
  <p:tag name="MS_PLACEHOLDERID" val="placeholderID38_41271.7"/>
</p:tagLst>
</file>

<file path=ppt/tags/tag47.xml><?xml version="1.0" encoding="utf-8"?>
<p:tagLst xmlns:a="http://schemas.openxmlformats.org/drawingml/2006/main" xmlns:r="http://schemas.openxmlformats.org/officeDocument/2006/relationships" xmlns:p="http://schemas.openxmlformats.org/presentationml/2006/main">
  <p:tag name="MS_PLACEHOLDERID" val="placeholderID39_41271.7"/>
</p:tagLst>
</file>

<file path=ppt/tags/tag48.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49.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Lst>
</file>

<file path=ppt/tags/tag5.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50.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51.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52.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53.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54.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55.xml><?xml version="1.0" encoding="utf-8"?>
<p:tagLst xmlns:a="http://schemas.openxmlformats.org/drawingml/2006/main" xmlns:r="http://schemas.openxmlformats.org/officeDocument/2006/relationships" xmlns:p="http://schemas.openxmlformats.org/presentationml/2006/main">
  <p:tag name="MS_PLACEHOLDERID" val="placeholderID40_41271.7"/>
</p:tagLst>
</file>

<file path=ppt/tags/tag56.xml><?xml version="1.0" encoding="utf-8"?>
<p:tagLst xmlns:a="http://schemas.openxmlformats.org/drawingml/2006/main" xmlns:r="http://schemas.openxmlformats.org/officeDocument/2006/relationships" xmlns:p="http://schemas.openxmlformats.org/presentationml/2006/main">
  <p:tag name="MS_PLACEHOLDERID" val="placeholderID43_41271.7"/>
</p:tagLst>
</file>

<file path=ppt/tags/tag57.xml><?xml version="1.0" encoding="utf-8"?>
<p:tagLst xmlns:a="http://schemas.openxmlformats.org/drawingml/2006/main" xmlns:r="http://schemas.openxmlformats.org/officeDocument/2006/relationships" xmlns:p="http://schemas.openxmlformats.org/presentationml/2006/main">
  <p:tag name="MS_PLACEHOLDERID" val="placeholderID44_41271.7"/>
</p:tagLst>
</file>

<file path=ppt/tags/tag58.xml><?xml version="1.0" encoding="utf-8"?>
<p:tagLst xmlns:a="http://schemas.openxmlformats.org/drawingml/2006/main" xmlns:r="http://schemas.openxmlformats.org/officeDocument/2006/relationships" xmlns:p="http://schemas.openxmlformats.org/presentationml/2006/main">
  <p:tag name="MS_PLACEHOLDERID" val="placeholderID45_41271.7"/>
</p:tagLst>
</file>

<file path=ppt/tags/tag59.xml><?xml version="1.0" encoding="utf-8"?>
<p:tagLst xmlns:a="http://schemas.openxmlformats.org/drawingml/2006/main" xmlns:r="http://schemas.openxmlformats.org/officeDocument/2006/relationships" xmlns:p="http://schemas.openxmlformats.org/presentationml/2006/main">
  <p:tag name="MS_PLACEHOLDERID" val="placeholderID3_41271.8"/>
  <p:tag name="MSOBJECTGROWSCENTRE" val="False"/>
  <p:tag name="MSOBJECTGROWSLEFT" val="False"/>
  <p:tag name="MSOBJECTGROWSUP" val="False"/>
  <p:tag name="MSOBJECTHASSHADOW" val="False"/>
  <p:tag name="MSOBJECTKEEPASPECTRATIOOFFHEIGHT" val="True"/>
  <p:tag name="MSOBJECTKEEPASPECTRATIOOFFWIDTH" val="False"/>
  <p:tag name="MSOBJECTPICTUREISMANDATORY" val="True"/>
  <p:tag name="MSOBJECTPICTURESUBFOLDER" val="Half_page_landscape"/>
  <p:tag name="MSOBJECTSCALEPICTURE" val="True"/>
  <p:tag name="MSOBJECTZORDERPOSITION" val="0"/>
  <p:tag name="PLACEHOLDERAUTOMATIONTAG" val="Text_Chart_Picture_Or_Text"/>
</p:tagLst>
</file>

<file path=ppt/tags/tag6.xml><?xml version="1.0" encoding="utf-8"?>
<p:tagLst xmlns:a="http://schemas.openxmlformats.org/drawingml/2006/main" xmlns:r="http://schemas.openxmlformats.org/officeDocument/2006/relationships" xmlns:p="http://schemas.openxmlformats.org/presentationml/2006/main">
  <p:tag name="MS_PLACEHOLDERID" val="placeholderID9_41271.7"/>
</p:tagLst>
</file>

<file path=ppt/tags/tag60.xml><?xml version="1.0" encoding="utf-8"?>
<p:tagLst xmlns:a="http://schemas.openxmlformats.org/drawingml/2006/main" xmlns:r="http://schemas.openxmlformats.org/officeDocument/2006/relationships" xmlns:p="http://schemas.openxmlformats.org/presentationml/2006/main">
  <p:tag name="MS_PLACEHOLDERID" val="placeholderID49_41271.7"/>
</p:tagLst>
</file>

<file path=ppt/tags/tag61.xml><?xml version="1.0" encoding="utf-8"?>
<p:tagLst xmlns:a="http://schemas.openxmlformats.org/drawingml/2006/main" xmlns:r="http://schemas.openxmlformats.org/officeDocument/2006/relationships" xmlns:p="http://schemas.openxmlformats.org/presentationml/2006/main">
  <p:tag name="MS_PLACEHOLDERID" val="placeholderID50_41271.7"/>
</p:tagLst>
</file>

<file path=ppt/tags/tag62.xml><?xml version="1.0" encoding="utf-8"?>
<p:tagLst xmlns:a="http://schemas.openxmlformats.org/drawingml/2006/main" xmlns:r="http://schemas.openxmlformats.org/officeDocument/2006/relationships" xmlns:p="http://schemas.openxmlformats.org/presentationml/2006/main">
  <p:tag name="MS_PLACEHOLDERID" val="placeholderID51_41271.7"/>
</p:tagLst>
</file>

<file path=ppt/tags/tag63.xml><?xml version="1.0" encoding="utf-8"?>
<p:tagLst xmlns:a="http://schemas.openxmlformats.org/drawingml/2006/main" xmlns:r="http://schemas.openxmlformats.org/officeDocument/2006/relationships" xmlns:p="http://schemas.openxmlformats.org/presentationml/2006/main">
  <p:tag name="MS_PLACEHOLDERID" val="placeholderID4_41271.8"/>
  <p:tag name="MSOBJECTGROWSCENTRE" val="False"/>
  <p:tag name="MSOBJECTGROWSLEFT" val="False"/>
  <p:tag name="MSOBJECTGROWSUP" val="False"/>
  <p:tag name="MSOBJECTHASSHADOW" val="False"/>
  <p:tag name="MSOBJECTKEEPASPECTRATIOOFFHEIGHT" val="True"/>
  <p:tag name="MSOBJECTKEEPASPECTRATIOOFFWIDTH" val="False"/>
  <p:tag name="MSOBJECTPICTUREISMANDATORY" val="True"/>
  <p:tag name="MSOBJECTPICTURESUBFOLDER" val="Half_page_portrait"/>
  <p:tag name="MSOBJECTSCALEPICTURE" val="True"/>
  <p:tag name="MSOBJECTZORDERPOSITION" val="0"/>
  <p:tag name="PLACEHOLDERAUTOMATIONTAG" val="Text_Chart_Picture_Or_Text"/>
</p:tagLst>
</file>

<file path=ppt/tags/tag64.xml><?xml version="1.0" encoding="utf-8"?>
<p:tagLst xmlns:a="http://schemas.openxmlformats.org/drawingml/2006/main" xmlns:r="http://schemas.openxmlformats.org/officeDocument/2006/relationships" xmlns:p="http://schemas.openxmlformats.org/presentationml/2006/main">
  <p:tag name="MS_PLACEHOLDERID" val="placeholderID2_41277.68"/>
</p:tagLst>
</file>

<file path=ppt/tags/tag65.xml><?xml version="1.0" encoding="utf-8"?>
<p:tagLst xmlns:a="http://schemas.openxmlformats.org/drawingml/2006/main" xmlns:r="http://schemas.openxmlformats.org/officeDocument/2006/relationships" xmlns:p="http://schemas.openxmlformats.org/presentationml/2006/main">
  <p:tag name="MS_PLACEHOLDERID" val="placeholderID52_41271.7"/>
</p:tagLst>
</file>

<file path=ppt/tags/tag66.xml><?xml version="1.0" encoding="utf-8"?>
<p:tagLst xmlns:a="http://schemas.openxmlformats.org/drawingml/2006/main" xmlns:r="http://schemas.openxmlformats.org/officeDocument/2006/relationships" xmlns:p="http://schemas.openxmlformats.org/presentationml/2006/main">
  <p:tag name="MS_PLACEHOLDERID" val="placeholderID54_41271.7"/>
</p:tagLst>
</file>

<file path=ppt/tags/tag67.xml><?xml version="1.0" encoding="utf-8"?>
<p:tagLst xmlns:a="http://schemas.openxmlformats.org/drawingml/2006/main" xmlns:r="http://schemas.openxmlformats.org/officeDocument/2006/relationships" xmlns:p="http://schemas.openxmlformats.org/presentationml/2006/main">
  <p:tag name="MS_PLACEHOLDERID" val="placeholderID55_41271.7"/>
</p:tagLst>
</file>

<file path=ppt/tags/tag68.xml><?xml version="1.0" encoding="utf-8"?>
<p:tagLst xmlns:a="http://schemas.openxmlformats.org/drawingml/2006/main" xmlns:r="http://schemas.openxmlformats.org/officeDocument/2006/relationships" xmlns:p="http://schemas.openxmlformats.org/presentationml/2006/main">
  <p:tag name="MS_PLACEHOLDERID" val="placeholderID56_41271.7"/>
</p:tagLst>
</file>

<file path=ppt/tags/tag69.xml><?xml version="1.0" encoding="utf-8"?>
<p:tagLst xmlns:a="http://schemas.openxmlformats.org/drawingml/2006/main" xmlns:r="http://schemas.openxmlformats.org/officeDocument/2006/relationships" xmlns:p="http://schemas.openxmlformats.org/presentationml/2006/main">
  <p:tag name="MS_PLACEHOLDERID" val="placeholderID59_41271.7"/>
  <p:tag name="MSOBJECTGROWSLEFT" val="False"/>
  <p:tag name="MSOBJECTGROWSUP" val="False"/>
  <p:tag name="MSOBJECTHASSHADOW" val="False"/>
  <p:tag name="MSOBJECTKEEPASPECTRATIOOFFHEIGHT" val="False"/>
  <p:tag name="MSOBJECTKEEPASPECTRATIOOFFWIDTH" val="True"/>
  <p:tag name="MSOBJECTPICTURESUBFOLDER" val="Biography_photo"/>
  <p:tag name="MSOBJECTSCALEPICTURE" val="True"/>
  <p:tag name="MSOBJECTZORDERPOSITION" val="0"/>
  <p:tag name="PLACEHOLDERAUTOMATIONTAG" val="CVObject1"/>
</p:tagLst>
</file>

<file path=ppt/tags/tag7.xml><?xml version="1.0" encoding="utf-8"?>
<p:tagLst xmlns:a="http://schemas.openxmlformats.org/drawingml/2006/main" xmlns:r="http://schemas.openxmlformats.org/officeDocument/2006/relationships" xmlns:p="http://schemas.openxmlformats.org/presentationml/2006/main">
  <p:tag name="MS_PLACEHOLDERID" val="placeholderID10_41271.7"/>
</p:tagLst>
</file>

<file path=ppt/tags/tag70.xml><?xml version="1.0" encoding="utf-8"?>
<p:tagLst xmlns:a="http://schemas.openxmlformats.org/drawingml/2006/main" xmlns:r="http://schemas.openxmlformats.org/officeDocument/2006/relationships" xmlns:p="http://schemas.openxmlformats.org/presentationml/2006/main">
  <p:tag name="MS_PLACEHOLDERID" val="placeholderID60_41271.7"/>
  <p:tag name="MSOBJECTGROWSLEFT" val="False"/>
  <p:tag name="MSOBJECTGROWSUP" val="False"/>
  <p:tag name="MSOBJECTHASSHADOW" val="False"/>
  <p:tag name="MSOBJECTKEEPASPECTRATIOOFFHEIGHT" val="False"/>
  <p:tag name="MSOBJECTKEEPASPECTRATIOOFFWIDTH" val="True"/>
  <p:tag name="MSOBJECTPICTURESUBFOLDER" val="Biography_photo"/>
  <p:tag name="MSOBJECTSCALEPICTURE" val="True"/>
  <p:tag name="MSOBJECTZORDERPOSITION" val="0"/>
  <p:tag name="PLACEHOLDERAUTOMATIONTAG" val="CVObject2"/>
</p:tagLst>
</file>

<file path=ppt/tags/tag71.xml><?xml version="1.0" encoding="utf-8"?>
<p:tagLst xmlns:a="http://schemas.openxmlformats.org/drawingml/2006/main" xmlns:r="http://schemas.openxmlformats.org/officeDocument/2006/relationships" xmlns:p="http://schemas.openxmlformats.org/presentationml/2006/main">
  <p:tag name="MS_PLACEHOLDERID" val="placeholderID61_41271.7"/>
  <p:tag name="MSOBJECTGROWSLEFT" val="False"/>
  <p:tag name="MSOBJECTGROWSUP" val="False"/>
  <p:tag name="MSOBJECTHASSHADOW" val="False"/>
  <p:tag name="MSOBJECTKEEPASPECTRATIOOFFHEIGHT" val="True"/>
  <p:tag name="MSOBJECTKEEPASPECTRATIOOFFWIDTH" val="False"/>
  <p:tag name="MSOBJECTSCALEPICTURE" val="True"/>
  <p:tag name="MSOBJECTZORDERPOSITION" val="0"/>
  <p:tag name="PLACEHOLDERAUTOMATIONTAG" val="CVObject1"/>
</p:tagLst>
</file>

<file path=ppt/tags/tag72.xml><?xml version="1.0" encoding="utf-8"?>
<p:tagLst xmlns:a="http://schemas.openxmlformats.org/drawingml/2006/main" xmlns:r="http://schemas.openxmlformats.org/officeDocument/2006/relationships" xmlns:p="http://schemas.openxmlformats.org/presentationml/2006/main">
  <p:tag name="MS_PLACEHOLDERID" val="placeholderID62_41271.7"/>
  <p:tag name="MSOBJECTGROWSLEFT" val="False"/>
  <p:tag name="MSOBJECTGROWSUP" val="False"/>
  <p:tag name="MSOBJECTHASSHADOW" val="False"/>
  <p:tag name="MSOBJECTKEEPASPECTRATIOOFFHEIGHT" val="True"/>
  <p:tag name="MSOBJECTKEEPASPECTRATIOOFFWIDTH" val="False"/>
  <p:tag name="MSOBJECTSCALEPICTURE" val="True"/>
  <p:tag name="MSOBJECTZORDERPOSITION" val="0"/>
  <p:tag name="PLACEHOLDERAUTOMATIONTAG" val="CVObject2"/>
</p:tagLst>
</file>

<file path=ppt/tags/tag73.xml><?xml version="1.0" encoding="utf-8"?>
<p:tagLst xmlns:a="http://schemas.openxmlformats.org/drawingml/2006/main" xmlns:r="http://schemas.openxmlformats.org/officeDocument/2006/relationships" xmlns:p="http://schemas.openxmlformats.org/presentationml/2006/main">
  <p:tag name="MS_PLACEHOLDERID" val="placeholderID66_41271.7"/>
  <p:tag name="PLACEHOLDERAUTOMATIONTAG" val="Disclaimer"/>
</p:tagLst>
</file>

<file path=ppt/tags/tag74.xml><?xml version="1.0" encoding="utf-8"?>
<p:tagLst xmlns:a="http://schemas.openxmlformats.org/drawingml/2006/main" xmlns:r="http://schemas.openxmlformats.org/officeDocument/2006/relationships" xmlns:p="http://schemas.openxmlformats.org/presentationml/2006/main">
  <p:tag name="MS_PLACEHOLDERID" val="placeholderID3_41277.68"/>
</p:tagLst>
</file>

<file path=ppt/tags/tag75.xml><?xml version="1.0" encoding="utf-8"?>
<p:tagLst xmlns:a="http://schemas.openxmlformats.org/drawingml/2006/main" xmlns:r="http://schemas.openxmlformats.org/officeDocument/2006/relationships" xmlns:p="http://schemas.openxmlformats.org/presentationml/2006/main">
  <p:tag name="AUTOMATIONTAG" val="front_cover_pictures"/>
  <p:tag name="FULLFOLDERNAME" val="\\corp.nortonrose.com\marketingtemplates\Global\images\powerpoint\front_cover_pictures\Practice areas\Tax\B6RK99_Alamy_RF_11-May-2021_BW_ppt_fullpg.jpg"/>
  <p:tag name="MS_LINKEDOBJECT" val="MS_Picture"/>
  <p:tag name="MS_PLACEHOLDERID" val=""/>
  <p:tag name="MSOBJECTPOSITION" val="Tax\"/>
  <p:tag name="PLACEHOLDERAUTOMATIONTAG" val="COVERPICTURE"/>
  <p:tag name="SUBFOLDERNAME" val="Tax\"/>
</p:tagLst>
</file>

<file path=ppt/tags/tag76.xml><?xml version="1.0" encoding="utf-8"?>
<p:tagLst xmlns:a="http://schemas.openxmlformats.org/drawingml/2006/main" xmlns:r="http://schemas.openxmlformats.org/officeDocument/2006/relationships" xmlns:p="http://schemas.openxmlformats.org/presentationml/2006/main">
  <p:tag name="MS_PLACEHOLDERID" val="placeholderID2_41271.7"/>
  <p:tag name="MSOBJECTGROWSCENTRE" val="False"/>
  <p:tag name="MSOBJECTGROWSLEFT" val="False"/>
  <p:tag name="MSOBJECTGROWSUP" val="False"/>
  <p:tag name="MSOBJECTHASSHADOW" val="False"/>
  <p:tag name="MSOBJECTKEEPASPECTRATIOOFFHEIGHT" val="True"/>
  <p:tag name="MSOBJECTKEEPASPECTRATIOOFFWIDTH" val="False"/>
  <p:tag name="MSOBJECTPICTUREISMANDATORY" val="False"/>
  <p:tag name="MSOBJECTSCALEPICTURE" val="True"/>
  <p:tag name="MSOBJECTZORDERPOSITION" val="0"/>
  <p:tag name="PLACEHOLDERAUTOMATIONTAG" val="COVERSUBTITLE"/>
</p:tagLst>
</file>

<file path=ppt/tags/tag77.xml><?xml version="1.0" encoding="utf-8"?>
<p:tagLst xmlns:a="http://schemas.openxmlformats.org/drawingml/2006/main" xmlns:r="http://schemas.openxmlformats.org/officeDocument/2006/relationships" xmlns:p="http://schemas.openxmlformats.org/presentationml/2006/main">
  <p:tag name="MS_PLACEHOLDERID" val="placeholderID1_41271.7"/>
</p:tagLst>
</file>

<file path=ppt/tags/tag78.xml><?xml version="1.0" encoding="utf-8"?>
<p:tagLst xmlns:a="http://schemas.openxmlformats.org/drawingml/2006/main" xmlns:r="http://schemas.openxmlformats.org/officeDocument/2006/relationships" xmlns:p="http://schemas.openxmlformats.org/presentationml/2006/main">
  <p:tag name="MS_PLACEHOLDERID" val="placeholderID66_41271.7"/>
  <p:tag name="PLACEHOLDERAUTOMATIONTAG" val="Disclaimer"/>
</p:tagLst>
</file>

<file path=ppt/tags/tag79.xml><?xml version="1.0" encoding="utf-8"?>
<p:tagLst xmlns:a="http://schemas.openxmlformats.org/drawingml/2006/main" xmlns:r="http://schemas.openxmlformats.org/officeDocument/2006/relationships" xmlns:p="http://schemas.openxmlformats.org/presentationml/2006/main">
  <p:tag name="AUTOMATIONTAG" val="Presentation cover"/>
  <p:tag name="SLIDEGROUP" val="Content"/>
  <p:tag name="SLIDEGROUPTYPE" val="Content"/>
  <p:tag name="SLIDETITLE" val="Presentation cover"/>
  <p:tag name="SLIDETOCOUTLINELEVEL" val="0"/>
</p:tagLst>
</file>

<file path=ppt/tags/tag8.xml><?xml version="1.0" encoding="utf-8"?>
<p:tagLst xmlns:a="http://schemas.openxmlformats.org/drawingml/2006/main" xmlns:r="http://schemas.openxmlformats.org/officeDocument/2006/relationships" xmlns:p="http://schemas.openxmlformats.org/presentationml/2006/main">
  <p:tag name="MS_PLACEHOLDERID" val="placeholderID11_41271.7"/>
</p:tagLst>
</file>

<file path=ppt/tags/tag80.xml><?xml version="1.0" encoding="utf-8"?>
<p:tagLst xmlns:a="http://schemas.openxmlformats.org/drawingml/2006/main" xmlns:r="http://schemas.openxmlformats.org/officeDocument/2006/relationships" xmlns:p="http://schemas.openxmlformats.org/presentationml/2006/main">
  <p:tag name="MS_PLACEHOLDERID" val="placeholderID1_41271.7"/>
  <p:tag name="SHAPESTYLE" val="Slide title 1"/>
</p:tagLst>
</file>

<file path=ppt/tags/tag81.xml><?xml version="1.0" encoding="utf-8"?>
<p:tagLst xmlns:a="http://schemas.openxmlformats.org/drawingml/2006/main" xmlns:r="http://schemas.openxmlformats.org/officeDocument/2006/relationships" xmlns:p="http://schemas.openxmlformats.org/presentationml/2006/main">
  <p:tag name="MS_PLACEHOLDERID" val="placeholderID2_41271.7"/>
  <p:tag name="MSOBJECTGROWSCENTRE" val="False"/>
  <p:tag name="MSOBJECTGROWSLEFT" val="False"/>
  <p:tag name="MSOBJECTGROWSUP" val="False"/>
  <p:tag name="MSOBJECTHASSHADOW" val="False"/>
  <p:tag name="MSOBJECTKEEPASPECTRATIOOFFHEIGHT" val="True"/>
  <p:tag name="MSOBJECTKEEPASPECTRATIOOFFWIDTH" val="False"/>
  <p:tag name="MSOBJECTPICTUREISMANDATORY" val="False"/>
  <p:tag name="MSOBJECTSCALEPICTURE" val="True"/>
  <p:tag name="MSOBJECTZORDERPOSITION" val="0"/>
  <p:tag name="PLACEHOLDERAUTOMATIONTAG" val="COVERSUBTITLE"/>
</p:tagLst>
</file>

<file path=ppt/tags/tag82.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83.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8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85.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86.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ags/tag87.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ody text"/>
</p:tagLst>
</file>

<file path=ppt/tags/tag88.xml><?xml version="1.0" encoding="utf-8"?>
<p:tagLst xmlns:a="http://schemas.openxmlformats.org/drawingml/2006/main" xmlns:r="http://schemas.openxmlformats.org/officeDocument/2006/relationships" xmlns:p="http://schemas.openxmlformats.org/presentationml/2006/main">
  <p:tag name="AUTOMATIONTAG" val="Summary highlights two columns"/>
  <p:tag name="SLIDEGROUP" val="Content"/>
  <p:tag name="SLIDEGROUPTYPE" val="Content"/>
  <p:tag name="SLIDETITLE" val="Summary highlights two columns"/>
  <p:tag name="SLIDETOCOUTLINELEVEL" val="2"/>
</p:tagLst>
</file>

<file path=ppt/tags/tag89.xml><?xml version="1.0" encoding="utf-8"?>
<p:tagLst xmlns:a="http://schemas.openxmlformats.org/drawingml/2006/main" xmlns:r="http://schemas.openxmlformats.org/officeDocument/2006/relationships" xmlns:p="http://schemas.openxmlformats.org/presentationml/2006/main">
  <p:tag name="MS_PLACEHOLDERID" val="placeholderID6_41271.7"/>
</p:tagLst>
</file>

<file path=ppt/tags/tag9.xml><?xml version="1.0" encoding="utf-8"?>
<p:tagLst xmlns:a="http://schemas.openxmlformats.org/drawingml/2006/main" xmlns:r="http://schemas.openxmlformats.org/officeDocument/2006/relationships" xmlns:p="http://schemas.openxmlformats.org/presentationml/2006/main">
  <p:tag name="MS_PLACEHOLDERID" val="placeholderID14_41271.7"/>
</p:tagLst>
</file>

<file path=ppt/tags/tag90.xml><?xml version="1.0" encoding="utf-8"?>
<p:tagLst xmlns:a="http://schemas.openxmlformats.org/drawingml/2006/main" xmlns:r="http://schemas.openxmlformats.org/officeDocument/2006/relationships" xmlns:p="http://schemas.openxmlformats.org/presentationml/2006/main">
  <p:tag name="MS_PLACEHOLDERID" val="placeholderID9_41271.7"/>
  <p:tag name="SHAPESTYLE" val="Bullet text 2"/>
</p:tagLst>
</file>

<file path=ppt/tags/tag91.xml><?xml version="1.0" encoding="utf-8"?>
<p:tagLst xmlns:a="http://schemas.openxmlformats.org/drawingml/2006/main" xmlns:r="http://schemas.openxmlformats.org/officeDocument/2006/relationships" xmlns:p="http://schemas.openxmlformats.org/presentationml/2006/main">
  <p:tag name="MS_PLACEHOLDERID" val="placeholderID10_41271.7"/>
  <p:tag name="SHAPESTYLE" val="Bullet text 2"/>
</p:tagLst>
</file>

<file path=ppt/tags/tag92.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93.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94.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2"/>
</p:tagLst>
</file>

<file path=ppt/tags/tag95.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96.xml><?xml version="1.0" encoding="utf-8"?>
<p:tagLst xmlns:a="http://schemas.openxmlformats.org/drawingml/2006/main" xmlns:r="http://schemas.openxmlformats.org/officeDocument/2006/relationships" xmlns:p="http://schemas.openxmlformats.org/presentationml/2006/main">
  <p:tag name="MS_PLACEHOLDERID" val="placeholderID5_41271.6"/>
  <p:tag name="SHAPESTYLE" val="Slide title 1"/>
</p:tagLst>
</file>

<file path=ppt/tags/tag97.xml><?xml version="1.0" encoding="utf-8"?>
<p:tagLst xmlns:a="http://schemas.openxmlformats.org/drawingml/2006/main" xmlns:r="http://schemas.openxmlformats.org/officeDocument/2006/relationships" xmlns:p="http://schemas.openxmlformats.org/presentationml/2006/main">
  <p:tag name="MS_PLACEHOLDERID" val="placeholderID8_41271.6"/>
  <p:tag name="MSOBJECTGROWSLEFT" val="False"/>
  <p:tag name="MSOBJECTGROWSUP" val="False"/>
  <p:tag name="MSOBJECTHASSHADOW" val="False"/>
  <p:tag name="MSOBJECTKEEPASPECTRATIOOFFHEIGHT" val="True"/>
  <p:tag name="MSOBJECTKEEPASPECTRATIOOFFWIDTH" val="False"/>
  <p:tag name="MSOBJECTPICTURESUBFOLDER" val="Full_width"/>
  <p:tag name="MSOBJECTSCALEPICTURE" val="True"/>
  <p:tag name="MSOBJECTZORDERPOSITION" val="0"/>
  <p:tag name="PLACEHOLDERAUTOMATIONTAG" val="Text_Chart_Picture_Or_Text"/>
  <p:tag name="SHAPESTYLE" val="Bullet text 1"/>
</p:tagLst>
</file>

<file path=ppt/tags/tag98.xml><?xml version="1.0" encoding="utf-8"?>
<p:tagLst xmlns:a="http://schemas.openxmlformats.org/drawingml/2006/main" xmlns:r="http://schemas.openxmlformats.org/officeDocument/2006/relationships" xmlns:p="http://schemas.openxmlformats.org/presentationml/2006/main">
  <p:tag name="AUTOMATIONTAG" val="Standard slide"/>
  <p:tag name="SLIDEGROUP" val="Content"/>
  <p:tag name="SLIDEGROUPTYPE" val="Content"/>
  <p:tag name="SLIDETITLE" val="Standard slide"/>
  <p:tag name="SLIDETOCOUTLINELEVEL" val="2"/>
</p:tagLst>
</file>

<file path=ppt/tags/tag99.xml><?xml version="1.0" encoding="utf-8"?>
<p:tagLst xmlns:a="http://schemas.openxmlformats.org/drawingml/2006/main" xmlns:r="http://schemas.openxmlformats.org/officeDocument/2006/relationships" xmlns:p="http://schemas.openxmlformats.org/presentationml/2006/main">
  <p:tag name="MS_PLACEHOLDERID" val="placeholderID5_41271.6"/>
</p:tagLst>
</file>

<file path=ppt/theme/theme1.xml><?xml version="1.0" encoding="utf-8"?>
<a:theme xmlns:a="http://schemas.openxmlformats.org/drawingml/2006/main" name="NRG_Cont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NRG_Cover">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NRF_Complian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Uigh" typeface="Microsoft Uighur"/>
        <a:font script="Thaa" typeface="MV Boli"/>
        <a:font script="Gujr" typeface="Shruti"/>
        <a:font script="Khmr" typeface="MoolBoran"/>
        <a:font script="Beng" typeface="Vrinda"/>
        <a:font script="Orya" typeface="Kalinga"/>
        <a:font script="Cans" typeface="Euphemia"/>
        <a:font script="Mlym" typeface="Kartika"/>
        <a:font script="Telu" typeface="Gautami"/>
        <a:font script="Laoo" typeface="DokChampa"/>
        <a:font script="Hant" typeface="新細明體"/>
        <a:font script="Viet" typeface="Times New Roman"/>
        <a:font script="Jpan" typeface="ＭＳ Ｐゴシック"/>
        <a:font script="Sinh" typeface="Iskoola Pota"/>
        <a:font script="Hans" typeface="宋体"/>
        <a:font script="Arab" typeface="Times New Roman"/>
        <a:font script="Guru" typeface="Raavi"/>
        <a:font script="Deva" typeface="Mangal"/>
        <a:font script="Ethi" typeface="Nyala"/>
        <a:font script="Cher" typeface="Plantagenet Cherokee"/>
        <a:font script="Taml" typeface="Latha"/>
        <a:font script="Hang" typeface="맑은 고딕"/>
        <a:font script="Hebr" typeface="Times New Roman"/>
        <a:font script="Tibt" typeface="Microsoft Himalaya"/>
        <a:font script="Knda" typeface="Tunga"/>
        <a:font script="Yiii" typeface="Microsoft Yi Baiti"/>
        <a:font script="Mong" typeface="Mongolian Baiti"/>
        <a:font script="Thai" typeface="Angsana New"/>
        <a:font script="Syrc" typeface="Estrangelo Edessa"/>
        <a:font script="Geor" typeface="Sylfaen"/>
      </a:majorFont>
      <a:minorFont>
        <a:latin typeface="Calibri"/>
        <a:ea typeface=""/>
        <a:cs typeface=""/>
        <a:font script="Uigh" typeface="Microsoft Uighur"/>
        <a:font script="Thaa" typeface="MV Boli"/>
        <a:font script="Gujr" typeface="Shruti"/>
        <a:font script="Khmr" typeface="DaunPenh"/>
        <a:font script="Beng" typeface="Vrinda"/>
        <a:font script="Orya" typeface="Kalinga"/>
        <a:font script="Cans" typeface="Euphemia"/>
        <a:font script="Mlym" typeface="Kartika"/>
        <a:font script="Telu" typeface="Gautami"/>
        <a:font script="Laoo" typeface="DokChampa"/>
        <a:font script="Hant" typeface="新細明體"/>
        <a:font script="Viet" typeface="Arial"/>
        <a:font script="Jpan" typeface="ＭＳ Ｐゴシック"/>
        <a:font script="Sinh" typeface="Iskoola Pota"/>
        <a:font script="Hans" typeface="宋体"/>
        <a:font script="Arab" typeface="Arial"/>
        <a:font script="Guru" typeface="Raavi"/>
        <a:font script="Deva" typeface="Mangal"/>
        <a:font script="Ethi" typeface="Nyala"/>
        <a:font script="Cher" typeface="Plantagenet Cherokee"/>
        <a:font script="Taml" typeface="Latha"/>
        <a:font script="Hang" typeface="맑은 고딕"/>
        <a:font script="Hebr" typeface="Arial"/>
        <a:font script="Tibt" typeface="Microsoft Himalaya"/>
        <a:font script="Knda" typeface="Tunga"/>
        <a:font script="Yiii" typeface="Microsoft Yi Baiti"/>
        <a:font script="Mong" typeface="Mongolian Baiti"/>
        <a:font script="Thai" typeface="Cordia New"/>
        <a:font script="Syrc" typeface="Estrangelo Edessa"/>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Uigh" typeface="Microsoft Uighur"/>
        <a:font script="Thaa" typeface="MV Boli"/>
        <a:font script="Gujr" typeface="Shruti"/>
        <a:font script="Khmr" typeface="MoolBoran"/>
        <a:font script="Beng" typeface="Vrinda"/>
        <a:font script="Orya" typeface="Kalinga"/>
        <a:font script="Cans" typeface="Euphemia"/>
        <a:font script="Mlym" typeface="Kartika"/>
        <a:font script="Telu" typeface="Gautami"/>
        <a:font script="Laoo" typeface="DokChampa"/>
        <a:font script="Hant" typeface="新細明體"/>
        <a:font script="Viet" typeface="Times New Roman"/>
        <a:font script="Jpan" typeface="ＭＳ Ｐゴシック"/>
        <a:font script="Sinh" typeface="Iskoola Pota"/>
        <a:font script="Hans" typeface="宋体"/>
        <a:font script="Arab" typeface="Times New Roman"/>
        <a:font script="Guru" typeface="Raavi"/>
        <a:font script="Deva" typeface="Mangal"/>
        <a:font script="Ethi" typeface="Nyala"/>
        <a:font script="Cher" typeface="Plantagenet Cherokee"/>
        <a:font script="Taml" typeface="Latha"/>
        <a:font script="Hang" typeface="맑은 고딕"/>
        <a:font script="Hebr" typeface="Times New Roman"/>
        <a:font script="Tibt" typeface="Microsoft Himalaya"/>
        <a:font script="Knda" typeface="Tunga"/>
        <a:font script="Yiii" typeface="Microsoft Yi Baiti"/>
        <a:font script="Mong" typeface="Mongolian Baiti"/>
        <a:font script="Thai" typeface="Angsana New"/>
        <a:font script="Syrc" typeface="Estrangelo Edessa"/>
        <a:font script="Geor" typeface="Sylfaen"/>
      </a:majorFont>
      <a:minorFont>
        <a:latin typeface="Calibri"/>
        <a:ea typeface=""/>
        <a:cs typeface=""/>
        <a:font script="Uigh" typeface="Microsoft Uighur"/>
        <a:font script="Thaa" typeface="MV Boli"/>
        <a:font script="Gujr" typeface="Shruti"/>
        <a:font script="Khmr" typeface="DaunPenh"/>
        <a:font script="Beng" typeface="Vrinda"/>
        <a:font script="Orya" typeface="Kalinga"/>
        <a:font script="Cans" typeface="Euphemia"/>
        <a:font script="Mlym" typeface="Kartika"/>
        <a:font script="Telu" typeface="Gautami"/>
        <a:font script="Laoo" typeface="DokChampa"/>
        <a:font script="Hant" typeface="新細明體"/>
        <a:font script="Viet" typeface="Arial"/>
        <a:font script="Jpan" typeface="ＭＳ Ｐゴシック"/>
        <a:font script="Sinh" typeface="Iskoola Pota"/>
        <a:font script="Hans" typeface="宋体"/>
        <a:font script="Arab" typeface="Arial"/>
        <a:font script="Guru" typeface="Raavi"/>
        <a:font script="Deva" typeface="Mangal"/>
        <a:font script="Ethi" typeface="Nyala"/>
        <a:font script="Cher" typeface="Plantagenet Cherokee"/>
        <a:font script="Taml" typeface="Latha"/>
        <a:font script="Hang" typeface="맑은 고딕"/>
        <a:font script="Hebr" typeface="Arial"/>
        <a:font script="Tibt" typeface="Microsoft Himalaya"/>
        <a:font script="Knda" typeface="Tunga"/>
        <a:font script="Yiii" typeface="Microsoft Yi Baiti"/>
        <a:font script="Mong" typeface="Mongolian Baiti"/>
        <a:font script="Thai" typeface="Cordia New"/>
        <a:font script="Syrc" typeface="Estrangelo Edessa"/>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1_NRG_Cont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NRG_Charts">
  <a:themeElements>
    <a:clrScheme name="NRG_Colours">
      <a:dk1>
        <a:srgbClr val="000000"/>
      </a:dk1>
      <a:lt1>
        <a:srgbClr val="FFFFFF"/>
      </a:lt1>
      <a:dk2>
        <a:srgbClr val="FF0000"/>
      </a:dk2>
      <a:lt2>
        <a:srgbClr val="9C9E9F"/>
      </a:lt2>
      <a:accent1>
        <a:srgbClr val="FF0000"/>
      </a:accent1>
      <a:accent2>
        <a:srgbClr val="756E52"/>
      </a:accent2>
      <a:accent3>
        <a:srgbClr val="9C6409"/>
      </a:accent3>
      <a:accent4>
        <a:srgbClr val="4D5357"/>
      </a:accent4>
      <a:accent5>
        <a:srgbClr val="9C9E9F"/>
      </a:accent5>
      <a:accent6>
        <a:srgbClr val="707173"/>
      </a:accent6>
      <a:hlink>
        <a:srgbClr val="707173"/>
      </a:hlink>
      <a:folHlink>
        <a:srgbClr val="FF0000"/>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NRG_Table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NRG_Map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NRG_Quotation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NRG_CV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NRG_Complian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NRG_Back cover">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NRG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NRF_Layouts_US</Template>
  <TotalTime>3311</TotalTime>
  <Words>16656</Words>
  <Application>Microsoft Office PowerPoint</Application>
  <PresentationFormat>On-screen Show (4:3)</PresentationFormat>
  <Paragraphs>731</Paragraphs>
  <Slides>107</Slides>
  <Notes>1</Notes>
  <HiddenSlides>0</HiddenSlides>
  <MMClips>0</MMClips>
  <ScaleCrop>false</ScaleCrop>
  <HeadingPairs>
    <vt:vector size="6" baseType="variant">
      <vt:variant>
        <vt:lpstr>Fonts Used</vt:lpstr>
      </vt:variant>
      <vt:variant>
        <vt:i4>2</vt:i4>
      </vt:variant>
      <vt:variant>
        <vt:lpstr>Theme</vt:lpstr>
      </vt:variant>
      <vt:variant>
        <vt:i4>11</vt:i4>
      </vt:variant>
      <vt:variant>
        <vt:lpstr>Slide Titles</vt:lpstr>
      </vt:variant>
      <vt:variant>
        <vt:i4>107</vt:i4>
      </vt:variant>
    </vt:vector>
  </HeadingPairs>
  <TitlesOfParts>
    <vt:vector size="120" baseType="lpstr">
      <vt:lpstr>Arial</vt:lpstr>
      <vt:lpstr>Times New Roman</vt:lpstr>
      <vt:lpstr>NRG_Content</vt:lpstr>
      <vt:lpstr>1_NRG_Content</vt:lpstr>
      <vt:lpstr>NRG_Charts</vt:lpstr>
      <vt:lpstr>NRG_Tables</vt:lpstr>
      <vt:lpstr>NRG_Maps</vt:lpstr>
      <vt:lpstr>NRG_Quotations</vt:lpstr>
      <vt:lpstr>NRG_CVs</vt:lpstr>
      <vt:lpstr>NRG_Compliance</vt:lpstr>
      <vt:lpstr>NRG_Back cover</vt:lpstr>
      <vt:lpstr>NRG_Cover</vt:lpstr>
      <vt:lpstr>NRF_Compliance</vt:lpstr>
      <vt:lpstr>2016 DELAWARE TRUST CONFERENCE “WE CAN WORK IT OUT” - DECANTING:  FLEXIBILITY AND DANGERS THE STATE DECANTING STATUTES</vt:lpstr>
      <vt:lpstr>INTRODUCTION</vt:lpstr>
      <vt:lpstr>INTRODUCTION (Cont’d)</vt:lpstr>
      <vt:lpstr>CURRENT STATUTES</vt:lpstr>
      <vt:lpstr>TRUST DECANTINGS -- THRESHOLD CONSIDERATIONS FOR THE TRUSTEE</vt:lpstr>
      <vt:lpstr>TRUST DECANTINGS -- THRESHOLD CONSIDERATIONS FOR THE TRUSTEE (Cont’d)</vt:lpstr>
      <vt:lpstr>STATUTORY DIFFERENCES</vt:lpstr>
      <vt:lpstr>STATUTORY DIFFERENCES (Cont’d)</vt:lpstr>
      <vt:lpstr>SCOPE OF THE TRUSTEE’S INVASION POWER UNDER STATE LAW</vt:lpstr>
      <vt:lpstr>SCOPE OF THE TRUSTEE’S INVASION POWER UNDER STATE LAW (Cont’d)</vt:lpstr>
      <vt:lpstr>SCOPE OF THE TRUSTEE’S INVASION POWER UNDER STATE LAW (Cont’d)</vt:lpstr>
      <vt:lpstr>SCOPE OF THE TRUSTEE’S INVASION POWER UNDER STATE LAW (Cont’d)</vt:lpstr>
      <vt:lpstr>SCOPE OF THE TRUSTEE’S INVASION POWER UNDER STATE LAW (Cont’d)</vt:lpstr>
      <vt:lpstr>PERMISSIBLE BENEFICIARIES OF THE SECOND TRUST</vt:lpstr>
      <vt:lpstr>PERMISSIBLE BENEFICIARIES OF THE SECOND TRUST (Cont’d)</vt:lpstr>
      <vt:lpstr>PERMISSIBLE BENEFICIARIES OF THE SECOND TRUST (Cont’d)</vt:lpstr>
      <vt:lpstr>PERMISSIBLE BENEFICIARIES OF THE SECOND TRUST (Cont’d)</vt:lpstr>
      <vt:lpstr>PERMISSIBLE BENEFICIARIES OF THE SECOND TRUST (Cont’d)</vt:lpstr>
      <vt:lpstr>PERMISSIBLE BENEFICIARIES OF THE SECOND TRUST (Cont’d)</vt:lpstr>
      <vt:lpstr>STATUTORY LIMITATIONS ON EXERCISE OF TRUSTEE’S INVASION POWER </vt:lpstr>
      <vt:lpstr>STATUTORY LIMITATIONS ON EXERCISE OF TRUSTEE’S INVASION POWER (Cont’d) </vt:lpstr>
      <vt:lpstr>STATUTORY LIMITATIONS ON EXERCISE OF TRUSTEE’S INVASION POWER (Cont’d) </vt:lpstr>
      <vt:lpstr>STATUTORY LIMITATIONS ON EXERCISE OF TRUSTEE’S INVASION POWER (Cont’d) </vt:lpstr>
      <vt:lpstr>STATUTORY LIMITATIONS ON EXERCISE OF TRUSTEE’S INVASION POWER (Cont’d)    </vt:lpstr>
      <vt:lpstr>STATUTORY LIMITATIONS ON EXERCISE OF TRUSTEE’S INVASION POWER (Cont’d) </vt:lpstr>
      <vt:lpstr>ADDITIONAL LIMITATIONS WHERE TRUSTEE IS A BENEFICIARY OR WHERE BENEFICIARIES POSSESS CERTAIN POWERS  </vt:lpstr>
      <vt:lpstr>ADDITIONAL LIMITATIONS WHERE TRUSTEE IS A BENEFICIARY OR WHERE BENEFICIARIES POSSESS CERTAIN POWERS (Cont’d)   </vt:lpstr>
      <vt:lpstr>ADDITIONAL LIMITATIONS WHERE TRUSTEE IS A BENEFICIARY OR WHERE BENEFICIARIES POSSESS CERTAIN POWERS (Cont'd)  </vt:lpstr>
      <vt:lpstr>ADDITIONAL LIMITATIONS WHERE TRUSTEE IS A BENEFICIARY OR WHERE BENEFICIARIES POSSESS CERTAIN POWERS (Cont'd)  </vt:lpstr>
      <vt:lpstr>ADDITIONAL LIMITATIONS WHERE TRUSTEE IS A BENEFICIARY OR WHERE BENEFICIARIES POSSESS CERTAIN POWERS (Cont'd)  </vt:lpstr>
      <vt:lpstr>MECHANICS OF THE TRUSTEE’S EXERCISE OF THE POWER TO APPOINT IN FURTHER TRUST</vt:lpstr>
      <vt:lpstr>MECHANICS OF THE TRUSTEE’S EXERCISE OF THE POWER TO APPOINT IN FURTHER TRUST (Cont’d)</vt:lpstr>
      <vt:lpstr>MECHANICS OF THE TRUSTEE’S EXERCISE OF THE POWER TO APPOINT IN FURTHER TRUST (Cont’d)</vt:lpstr>
      <vt:lpstr>MECHANICS OF THE TRUSTEE’S EXERCISE OF THE POWER TO APPOINT IN FURTHER TRUST (Cont’d)</vt:lpstr>
      <vt:lpstr>MECHANICS OF THE TRUSTEE’S EXERCISE OF THE POWER TO APPOINT IN FURTHER TRUST (Cont’d)</vt:lpstr>
      <vt:lpstr>MECHANICS OF THE TRUSTEE’S EXERCISE OF THE POWER TO APPOINT IN FURTHER TRUST (Cont’d)</vt:lpstr>
      <vt:lpstr>ADDITIONAL STATUTORY PROVISIONS</vt:lpstr>
      <vt:lpstr>ADDITIONAL STATUTORY PROVISIONS (Cont’d)</vt:lpstr>
      <vt:lpstr>ADDITIONAL STATUTORY PROVISIONS (Cont’d)</vt:lpstr>
      <vt:lpstr>ADDITIONAL STATUTORY PROVISIONS (Cont’d)</vt:lpstr>
      <vt:lpstr>ADDITIONAL STATUTORY PROVISIONS (Cont’d)</vt:lpstr>
      <vt:lpstr>UNIFORM TRUST DECANTING ACT</vt:lpstr>
      <vt:lpstr>Uniform Trust Decanting Act</vt:lpstr>
      <vt:lpstr>Uniform Trust Decanting Act</vt:lpstr>
      <vt:lpstr>Uniform Trust Decanting Act</vt:lpstr>
      <vt:lpstr>Uniform Trust Decanting Act</vt:lpstr>
      <vt:lpstr>Uniform Trust Decanting Act</vt:lpstr>
      <vt:lpstr>Uniform Trust Decanting Act</vt:lpstr>
      <vt:lpstr>Uniform Trust Decanting Act</vt:lpstr>
      <vt:lpstr>Uniform Trust Decanting Act </vt:lpstr>
      <vt:lpstr>Uniform Trust Decanting Act</vt:lpstr>
      <vt:lpstr>Uniform Trust Decanting Act</vt:lpstr>
      <vt:lpstr>Uniform Trust Decanting Act</vt:lpstr>
      <vt:lpstr>Uniform Trust Decanting Act </vt:lpstr>
      <vt:lpstr>Uniform Trust Decanting Act </vt:lpstr>
      <vt:lpstr>Uniform Trust Decanting Act </vt:lpstr>
      <vt:lpstr>Uniform Trust Decanting Act</vt:lpstr>
      <vt:lpstr>Uniform Trust Decanting Act</vt:lpstr>
      <vt:lpstr>Uniform Trust Decanting Act</vt:lpstr>
      <vt:lpstr>Uniform Trust Decanting Act</vt:lpstr>
      <vt:lpstr>Uniform Trust Decanting Act </vt:lpstr>
      <vt:lpstr>Uniform Trust Decanting Act</vt:lpstr>
      <vt:lpstr>Uniform Trust Decanting Act  </vt:lpstr>
      <vt:lpstr>DECANTING UNDER COMMON LAW</vt:lpstr>
      <vt:lpstr>DECANTING UNDER COMMON LAW (Cont‘d)</vt:lpstr>
      <vt:lpstr>DECANTING UNDER COMMON LAW (Cont‘d)</vt:lpstr>
      <vt:lpstr>DECANTING UNDER COMMON LAW (Cont‘d)</vt:lpstr>
      <vt:lpstr>DECANTING UNDER COMMON LAW (Cont‘d)</vt:lpstr>
      <vt:lpstr>DECANTING UNDER COMMON LAW (Cont‘d)</vt:lpstr>
      <vt:lpstr>DECANTING UNDER COMMON LAW (Cont‘d)</vt:lpstr>
      <vt:lpstr>State decanting statute reference guide &amp; outlines</vt:lpstr>
      <vt:lpstr>State decanting statute reference guide &amp; outlines</vt:lpstr>
      <vt:lpstr>Presenter</vt:lpstr>
      <vt:lpstr>PowerPoint Presentation</vt:lpstr>
      <vt:lpstr>2016 Delaware Trust Conference: Decanting </vt:lpstr>
      <vt:lpstr>DECANTING IN GENERAL</vt:lpstr>
      <vt:lpstr>DECANTING IN GENERAL</vt:lpstr>
      <vt:lpstr>DELAWARE DECANTING STATUTE</vt:lpstr>
      <vt:lpstr>DELAWARE DECANTING STATUTE</vt:lpstr>
      <vt:lpstr>DELAWARE DECANTING STATUTE</vt:lpstr>
      <vt:lpstr>DELAWARE DECANTING STATUTE</vt:lpstr>
      <vt:lpstr>DELAWARE DECANTING STATUTE</vt:lpstr>
      <vt:lpstr>DELAWARE DECANTING STATUTE</vt:lpstr>
      <vt:lpstr>COMMON REASONS FOR DECANTING</vt:lpstr>
      <vt:lpstr>TRUST ACTIONS AND CONSIDERATIONS  WHEN DECANTING</vt:lpstr>
      <vt:lpstr>CONSIDER OTHER ALTERNATIVES</vt:lpstr>
      <vt:lpstr>DETERMINING IF DECANTING IS PERMITTED</vt:lpstr>
      <vt:lpstr>ASSESS TAX IMPLICATIONS</vt:lpstr>
      <vt:lpstr>IRS NOTICE 2011-101</vt:lpstr>
      <vt:lpstr>IRS NOTICE 2011-101</vt:lpstr>
      <vt:lpstr>IRS NOTICE 2011-101</vt:lpstr>
      <vt:lpstr>IRS NOTICE 2011-101</vt:lpstr>
      <vt:lpstr>IRS NOTICE 2011-101</vt:lpstr>
      <vt:lpstr>INCOME TAX ISSUES</vt:lpstr>
      <vt:lpstr>INCOME TAX ISSUES</vt:lpstr>
      <vt:lpstr>INCOME TAX ISSUES</vt:lpstr>
      <vt:lpstr>GIFT TAX ISSUES</vt:lpstr>
      <vt:lpstr>ESTATE TAX ISSUES</vt:lpstr>
      <vt:lpstr>GST EXEMPT TRUSTS</vt:lpstr>
      <vt:lpstr>GST EXEMPT TRUSTS</vt:lpstr>
      <vt:lpstr>GST EXEMPT TRUSTS</vt:lpstr>
      <vt:lpstr>NON-TAX TRUSTEE RISK AND RESPONSES </vt:lpstr>
      <vt:lpstr>STANDARD DOCUMENTATION IN DECANTING</vt:lpstr>
      <vt:lpstr>NEW ACCOUNTS</vt:lpstr>
      <vt:lpstr>NEW ACCOUNT FUNDING AND ELECTION CONSIDERATIONS</vt:lpstr>
      <vt:lpstr>DISCLAIMER</vt:lpstr>
      <vt:lpstr>DISCLAIMER</vt:lpstr>
    </vt:vector>
  </TitlesOfParts>
  <Manager>Rod Lambert</Manager>
  <Company>Mediasterling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Norton Rose presentation</dc:title>
  <dc:subject>Norton Rose presentation</dc:subject>
  <dc:creator>Helen Jones, Fiona McKenzie</dc:creator>
  <dc:description>built by: www.mediasterling.com</dc:description>
  <cp:lastModifiedBy>Greg Koseluk</cp:lastModifiedBy>
  <cp:revision>283</cp:revision>
  <cp:lastPrinted>2016-10-06T14:18:40Z</cp:lastPrinted>
  <dcterms:created xsi:type="dcterms:W3CDTF">2011-12-07T11:53:13Z</dcterms:created>
  <dcterms:modified xsi:type="dcterms:W3CDTF">2016-10-21T21:45:04Z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ClientFolder">
    <vt:lpwstr>English (US)</vt:lpwstr>
  </property>
  <property fmtid="{D5CDD505-2E9C-101B-9397-08002B2CF9AE}" pid="3" name="MS_InstallKey">
    <vt:i4>2</vt:i4>
  </property>
  <property fmtid="{D5CDD505-2E9C-101B-9397-08002B2CF9AE}" pid="4" name="MS_MediaSterling">
    <vt:bool>true</vt:bool>
  </property>
  <property fmtid="{D5CDD505-2E9C-101B-9397-08002B2CF9AE}" pid="5" name="MS_Version">
    <vt:lpwstr>3.0.19</vt:lpwstr>
  </property>
</Properties>
</file>